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12192000" cy="6858000"/>
  <p:notesSz cx="6858000" cy="9144000"/>
  <p:embeddedFontLst>
    <p:embeddedFont>
      <p:font typeface="Montserrat" panose="02000505000000020004" pitchFamily="2" charset="0"/>
      <p:regular r:id="rId37"/>
      <p:bold r:id="rId38"/>
      <p:italic r:id="rId39"/>
      <p:boldItalic r:id="rId40"/>
    </p:embeddedFont>
    <p:embeddedFont>
      <p:font typeface="Montserrat SemiBold" panose="00000700000000000000" pitchFamily="2" charset="0"/>
      <p:regular r:id="rId41"/>
      <p:bold r:id="rId42"/>
      <p:italic r:id="rId43"/>
      <p:boldItalic r:id="rId4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pos="1209">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8" roundtripDataSignature="AMtx7mgdaE9MLv1mJs2O9zDSQQaFA4kvM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6" d="100"/>
          <a:sy n="56" d="100"/>
        </p:scale>
        <p:origin x="976" y="56"/>
      </p:cViewPr>
      <p:guideLst>
        <p:guide orient="horz" pos="2160"/>
        <p:guide pos="3840"/>
        <p:guide pos="120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3.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6.fntdata"/><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1.fntdata"/><Relationship Id="rId40"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8.fntdata"/><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7.fntdata"/><Relationship Id="rId48" Type="http://customschemas.google.com/relationships/presentationmetadata" Target="metadata"/><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2.fntdata"/><Relationship Id="rId20" Type="http://schemas.openxmlformats.org/officeDocument/2006/relationships/slide" Target="slides/slide19.xml"/><Relationship Id="rId41"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‹nº›</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1" name="Google Shape;9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8" name="Google Shape;22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7" name="Google Shape;237;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6" name="Google Shape;246;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5" name="Google Shape;255;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2" name="Google Shape;262;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6" name="Google Shape;296;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0" name="Google Shape;330;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4" name="Google Shape;364;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8" name="Google Shape;398;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2" name="Google Shape;432;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6" name="Google Shape;466;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0" name="Google Shape;500;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4" name="Google Shape;534;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8" name="Google Shape;568;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
        <p:cNvGrpSpPr/>
        <p:nvPr/>
      </p:nvGrpSpPr>
      <p:grpSpPr>
        <a:xfrm>
          <a:off x="0" y="0"/>
          <a:ext cx="0" cy="0"/>
          <a:chOff x="0" y="0"/>
          <a:chExt cx="0" cy="0"/>
        </a:xfrm>
      </p:grpSpPr>
      <p:sp>
        <p:nvSpPr>
          <p:cNvPr id="601" name="Google Shape;601;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02" name="Google Shape;602;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7"/>
        <p:cNvGrpSpPr/>
        <p:nvPr/>
      </p:nvGrpSpPr>
      <p:grpSpPr>
        <a:xfrm>
          <a:off x="0" y="0"/>
          <a:ext cx="0" cy="0"/>
          <a:chOff x="0" y="0"/>
          <a:chExt cx="0" cy="0"/>
        </a:xfrm>
      </p:grpSpPr>
      <p:sp>
        <p:nvSpPr>
          <p:cNvPr id="608" name="Google Shape;608;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09" name="Google Shape;609;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6"/>
        <p:cNvGrpSpPr/>
        <p:nvPr/>
      </p:nvGrpSpPr>
      <p:grpSpPr>
        <a:xfrm>
          <a:off x="0" y="0"/>
          <a:ext cx="0" cy="0"/>
          <a:chOff x="0" y="0"/>
          <a:chExt cx="0" cy="0"/>
        </a:xfrm>
      </p:grpSpPr>
      <p:sp>
        <p:nvSpPr>
          <p:cNvPr id="627" name="Google Shape;627;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28" name="Google Shape;628;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8"/>
        <p:cNvGrpSpPr/>
        <p:nvPr/>
      </p:nvGrpSpPr>
      <p:grpSpPr>
        <a:xfrm>
          <a:off x="0" y="0"/>
          <a:ext cx="0" cy="0"/>
          <a:chOff x="0" y="0"/>
          <a:chExt cx="0" cy="0"/>
        </a:xfrm>
      </p:grpSpPr>
      <p:sp>
        <p:nvSpPr>
          <p:cNvPr id="649" name="Google Shape;649;p2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50" name="Google Shape;650;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0"/>
        <p:cNvGrpSpPr/>
        <p:nvPr/>
      </p:nvGrpSpPr>
      <p:grpSpPr>
        <a:xfrm>
          <a:off x="0" y="0"/>
          <a:ext cx="0" cy="0"/>
          <a:chOff x="0" y="0"/>
          <a:chExt cx="0" cy="0"/>
        </a:xfrm>
      </p:grpSpPr>
      <p:sp>
        <p:nvSpPr>
          <p:cNvPr id="671" name="Google Shape;671;p2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72" name="Google Shape;672;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3"/>
        <p:cNvGrpSpPr/>
        <p:nvPr/>
      </p:nvGrpSpPr>
      <p:grpSpPr>
        <a:xfrm>
          <a:off x="0" y="0"/>
          <a:ext cx="0" cy="0"/>
          <a:chOff x="0" y="0"/>
          <a:chExt cx="0" cy="0"/>
        </a:xfrm>
      </p:grpSpPr>
      <p:sp>
        <p:nvSpPr>
          <p:cNvPr id="694" name="Google Shape;694;p2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95" name="Google Shape;695;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8" name="Google Shape;11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6"/>
        <p:cNvGrpSpPr/>
        <p:nvPr/>
      </p:nvGrpSpPr>
      <p:grpSpPr>
        <a:xfrm>
          <a:off x="0" y="0"/>
          <a:ext cx="0" cy="0"/>
          <a:chOff x="0" y="0"/>
          <a:chExt cx="0" cy="0"/>
        </a:xfrm>
      </p:grpSpPr>
      <p:sp>
        <p:nvSpPr>
          <p:cNvPr id="717" name="Google Shape;717;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18" name="Google Shape;718;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4" name="Google Shape;724;p3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5" name="Google Shape;725;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6"/>
        <p:cNvGrpSpPr/>
        <p:nvPr/>
      </p:nvGrpSpPr>
      <p:grpSpPr>
        <a:xfrm>
          <a:off x="0" y="0"/>
          <a:ext cx="0" cy="0"/>
          <a:chOff x="0" y="0"/>
          <a:chExt cx="0" cy="0"/>
        </a:xfrm>
      </p:grpSpPr>
      <p:sp>
        <p:nvSpPr>
          <p:cNvPr id="737" name="Google Shape;737;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38" name="Google Shape;738;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4"/>
        <p:cNvGrpSpPr/>
        <p:nvPr/>
      </p:nvGrpSpPr>
      <p:grpSpPr>
        <a:xfrm>
          <a:off x="0" y="0"/>
          <a:ext cx="0" cy="0"/>
          <a:chOff x="0" y="0"/>
          <a:chExt cx="0" cy="0"/>
        </a:xfrm>
      </p:grpSpPr>
      <p:sp>
        <p:nvSpPr>
          <p:cNvPr id="745" name="Google Shape;745;p3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46" name="Google Shape;746;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2"/>
        <p:cNvGrpSpPr/>
        <p:nvPr/>
      </p:nvGrpSpPr>
      <p:grpSpPr>
        <a:xfrm>
          <a:off x="0" y="0"/>
          <a:ext cx="0" cy="0"/>
          <a:chOff x="0" y="0"/>
          <a:chExt cx="0" cy="0"/>
        </a:xfrm>
      </p:grpSpPr>
      <p:sp>
        <p:nvSpPr>
          <p:cNvPr id="753" name="Google Shape;753;p3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4" name="Google Shape;754;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 name="Google Shape;12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 name="Google Shape;14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6" name="Google Shape;166;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8" name="Google Shape;188;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2" name="Google Shape;212;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9" name="Google Shape;21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o de Título" type="title">
  <p:cSld name="TITLE">
    <p:spTree>
      <p:nvGrpSpPr>
        <p:cNvPr id="1" name="Shape 15"/>
        <p:cNvGrpSpPr/>
        <p:nvPr/>
      </p:nvGrpSpPr>
      <p:grpSpPr>
        <a:xfrm>
          <a:off x="0" y="0"/>
          <a:ext cx="0" cy="0"/>
          <a:chOff x="0" y="0"/>
          <a:chExt cx="0" cy="0"/>
        </a:xfrm>
      </p:grpSpPr>
      <p:sp>
        <p:nvSpPr>
          <p:cNvPr id="16" name="Google Shape;16;p3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3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Imagem com Legenda" type="picTx">
  <p:cSld name="PICTURE_WITH_CAPTION_TEXT">
    <p:spTree>
      <p:nvGrpSpPr>
        <p:cNvPr id="1" name="Shape 70"/>
        <p:cNvGrpSpPr/>
        <p:nvPr/>
      </p:nvGrpSpPr>
      <p:grpSpPr>
        <a:xfrm>
          <a:off x="0" y="0"/>
          <a:ext cx="0" cy="0"/>
          <a:chOff x="0" y="0"/>
          <a:chExt cx="0" cy="0"/>
        </a:xfrm>
      </p:grpSpPr>
      <p:sp>
        <p:nvSpPr>
          <p:cNvPr id="71" name="Google Shape;71;p4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2" name="Google Shape;72;p45"/>
          <p:cNvSpPr>
            <a:spLocks noGrp="1"/>
          </p:cNvSpPr>
          <p:nvPr>
            <p:ph type="pic" idx="2"/>
          </p:nvPr>
        </p:nvSpPr>
        <p:spPr>
          <a:xfrm>
            <a:off x="5183188" y="987425"/>
            <a:ext cx="6172200" cy="4873625"/>
          </a:xfrm>
          <a:prstGeom prst="rect">
            <a:avLst/>
          </a:prstGeom>
          <a:noFill/>
          <a:ln>
            <a:noFill/>
          </a:ln>
        </p:spPr>
      </p:sp>
      <p:sp>
        <p:nvSpPr>
          <p:cNvPr id="73" name="Google Shape;73;p45"/>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4" name="Google Shape;74;p4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4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4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e Texto Vertical" type="vertTx">
  <p:cSld name="VERTICAL_TEXT">
    <p:spTree>
      <p:nvGrpSpPr>
        <p:cNvPr id="1" name="Shape 77"/>
        <p:cNvGrpSpPr/>
        <p:nvPr/>
      </p:nvGrpSpPr>
      <p:grpSpPr>
        <a:xfrm>
          <a:off x="0" y="0"/>
          <a:ext cx="0" cy="0"/>
          <a:chOff x="0" y="0"/>
          <a:chExt cx="0" cy="0"/>
        </a:xfrm>
      </p:grpSpPr>
      <p:sp>
        <p:nvSpPr>
          <p:cNvPr id="78" name="Google Shape;78;p4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9" name="Google Shape;79;p46"/>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0" name="Google Shape;80;p4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4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4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ítulo Vertical e Texto" type="vertTitleAndTx">
  <p:cSld name="VERTICAL_TITLE_AND_VERTICAL_TEXT">
    <p:spTree>
      <p:nvGrpSpPr>
        <p:cNvPr id="1" name="Shape 83"/>
        <p:cNvGrpSpPr/>
        <p:nvPr/>
      </p:nvGrpSpPr>
      <p:grpSpPr>
        <a:xfrm>
          <a:off x="0" y="0"/>
          <a:ext cx="0" cy="0"/>
          <a:chOff x="0" y="0"/>
          <a:chExt cx="0" cy="0"/>
        </a:xfrm>
      </p:grpSpPr>
      <p:sp>
        <p:nvSpPr>
          <p:cNvPr id="84" name="Google Shape;84;p47"/>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5" name="Google Shape;85;p47"/>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6" name="Google Shape;86;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4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21"/>
        <p:cNvGrpSpPr/>
        <p:nvPr/>
      </p:nvGrpSpPr>
      <p:grpSpPr>
        <a:xfrm>
          <a:off x="0" y="0"/>
          <a:ext cx="0" cy="0"/>
          <a:chOff x="0" y="0"/>
          <a:chExt cx="0" cy="0"/>
        </a:xfrm>
      </p:grpSpPr>
      <p:sp>
        <p:nvSpPr>
          <p:cNvPr id="22" name="Google Shape;22;p37"/>
          <p:cNvSpPr>
            <a:spLocks noGrp="1"/>
          </p:cNvSpPr>
          <p:nvPr>
            <p:ph type="pic" idx="2"/>
          </p:nvPr>
        </p:nvSpPr>
        <p:spPr>
          <a:xfrm>
            <a:off x="1495367" y="562854"/>
            <a:ext cx="4521200" cy="2776538"/>
          </a:xfrm>
          <a:prstGeom prst="rect">
            <a:avLst/>
          </a:prstGeom>
          <a:noFill/>
          <a:ln>
            <a:noFill/>
          </a:ln>
        </p:spPr>
      </p:sp>
      <p:sp>
        <p:nvSpPr>
          <p:cNvPr id="23" name="Google Shape;23;p37"/>
          <p:cNvSpPr>
            <a:spLocks noGrp="1"/>
          </p:cNvSpPr>
          <p:nvPr>
            <p:ph type="pic" idx="3"/>
          </p:nvPr>
        </p:nvSpPr>
        <p:spPr>
          <a:xfrm>
            <a:off x="6175432" y="562854"/>
            <a:ext cx="4521200" cy="2776538"/>
          </a:xfrm>
          <a:prstGeom prst="rect">
            <a:avLst/>
          </a:prstGeom>
          <a:noFill/>
          <a:ln>
            <a:noFill/>
          </a:ln>
        </p:spPr>
      </p:sp>
      <p:sp>
        <p:nvSpPr>
          <p:cNvPr id="24" name="Google Shape;24;p37"/>
          <p:cNvSpPr>
            <a:spLocks noGrp="1"/>
          </p:cNvSpPr>
          <p:nvPr>
            <p:ph type="pic" idx="4"/>
          </p:nvPr>
        </p:nvSpPr>
        <p:spPr>
          <a:xfrm>
            <a:off x="1495367" y="3493090"/>
            <a:ext cx="4521200" cy="2776538"/>
          </a:xfrm>
          <a:prstGeom prst="rect">
            <a:avLst/>
          </a:prstGeom>
          <a:noFill/>
          <a:ln>
            <a:noFill/>
          </a:ln>
        </p:spPr>
      </p:sp>
      <p:sp>
        <p:nvSpPr>
          <p:cNvPr id="25" name="Google Shape;25;p37"/>
          <p:cNvSpPr>
            <a:spLocks noGrp="1"/>
          </p:cNvSpPr>
          <p:nvPr>
            <p:ph type="pic" idx="5"/>
          </p:nvPr>
        </p:nvSpPr>
        <p:spPr>
          <a:xfrm>
            <a:off x="6175432" y="3493090"/>
            <a:ext cx="4521200" cy="2776538"/>
          </a:xfrm>
          <a:prstGeom prst="rect">
            <a:avLst/>
          </a:prstGeom>
          <a:noFill/>
          <a:ln>
            <a:noFill/>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ítulo e Objeto" type="obj">
  <p:cSld name="OBJECT">
    <p:spTree>
      <p:nvGrpSpPr>
        <p:cNvPr id="1" name="Shape 26"/>
        <p:cNvGrpSpPr/>
        <p:nvPr/>
      </p:nvGrpSpPr>
      <p:grpSpPr>
        <a:xfrm>
          <a:off x="0" y="0"/>
          <a:ext cx="0" cy="0"/>
          <a:chOff x="0" y="0"/>
          <a:chExt cx="0" cy="0"/>
        </a:xfrm>
      </p:grpSpPr>
      <p:sp>
        <p:nvSpPr>
          <p:cNvPr id="27" name="Google Shape;27;p3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8" name="Google Shape;28;p3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3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beçalho da Secção" type="secHead">
  <p:cSld name="SECTION_HEADER">
    <p:spTree>
      <p:nvGrpSpPr>
        <p:cNvPr id="1" name="Shape 32"/>
        <p:cNvGrpSpPr/>
        <p:nvPr/>
      </p:nvGrpSpPr>
      <p:grpSpPr>
        <a:xfrm>
          <a:off x="0" y="0"/>
          <a:ext cx="0" cy="0"/>
          <a:chOff x="0" y="0"/>
          <a:chExt cx="0" cy="0"/>
        </a:xfrm>
      </p:grpSpPr>
      <p:sp>
        <p:nvSpPr>
          <p:cNvPr id="33" name="Google Shape;33;p39"/>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39"/>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5" name="Google Shape;35;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údo Duplo" type="twoObj">
  <p:cSld name="TWO_OBJECTS">
    <p:spTree>
      <p:nvGrpSpPr>
        <p:cNvPr id="1" name="Shape 38"/>
        <p:cNvGrpSpPr/>
        <p:nvPr/>
      </p:nvGrpSpPr>
      <p:grpSpPr>
        <a:xfrm>
          <a:off x="0" y="0"/>
          <a:ext cx="0" cy="0"/>
          <a:chOff x="0" y="0"/>
          <a:chExt cx="0" cy="0"/>
        </a:xfrm>
      </p:grpSpPr>
      <p:sp>
        <p:nvSpPr>
          <p:cNvPr id="39" name="Google Shape;39;p4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40"/>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40"/>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4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ação" type="twoTxTwoObj">
  <p:cSld name="TWO_OBJECTS_WITH_TEXT">
    <p:spTree>
      <p:nvGrpSpPr>
        <p:cNvPr id="1" name="Shape 45"/>
        <p:cNvGrpSpPr/>
        <p:nvPr/>
      </p:nvGrpSpPr>
      <p:grpSpPr>
        <a:xfrm>
          <a:off x="0" y="0"/>
          <a:ext cx="0" cy="0"/>
          <a:chOff x="0" y="0"/>
          <a:chExt cx="0" cy="0"/>
        </a:xfrm>
      </p:grpSpPr>
      <p:sp>
        <p:nvSpPr>
          <p:cNvPr id="46" name="Google Shape;46;p41"/>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41"/>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8" name="Google Shape;48;p41"/>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41"/>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41"/>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4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4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4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ó Título" type="titleOnly">
  <p:cSld name="TITLE_ONLY">
    <p:spTree>
      <p:nvGrpSpPr>
        <p:cNvPr id="1" name="Shape 54"/>
        <p:cNvGrpSpPr/>
        <p:nvPr/>
      </p:nvGrpSpPr>
      <p:grpSpPr>
        <a:xfrm>
          <a:off x="0" y="0"/>
          <a:ext cx="0" cy="0"/>
          <a:chOff x="0" y="0"/>
          <a:chExt cx="0" cy="0"/>
        </a:xfrm>
      </p:grpSpPr>
      <p:sp>
        <p:nvSpPr>
          <p:cNvPr id="55" name="Google Shape;55;p4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4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4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4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Em branco" type="blank">
  <p:cSld name="BLANK">
    <p:spTree>
      <p:nvGrpSpPr>
        <p:cNvPr id="1" name="Shape 59"/>
        <p:cNvGrpSpPr/>
        <p:nvPr/>
      </p:nvGrpSpPr>
      <p:grpSpPr>
        <a:xfrm>
          <a:off x="0" y="0"/>
          <a:ext cx="0" cy="0"/>
          <a:chOff x="0" y="0"/>
          <a:chExt cx="0" cy="0"/>
        </a:xfrm>
      </p:grpSpPr>
      <p:sp>
        <p:nvSpPr>
          <p:cNvPr id="60" name="Google Shape;60;p4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4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4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údo com Legenda" type="objTx">
  <p:cSld name="OBJECT_WITH_CAPTION_TEXT">
    <p:spTree>
      <p:nvGrpSpPr>
        <p:cNvPr id="1" name="Shape 63"/>
        <p:cNvGrpSpPr/>
        <p:nvPr/>
      </p:nvGrpSpPr>
      <p:grpSpPr>
        <a:xfrm>
          <a:off x="0" y="0"/>
          <a:ext cx="0" cy="0"/>
          <a:chOff x="0" y="0"/>
          <a:chExt cx="0" cy="0"/>
        </a:xfrm>
      </p:grpSpPr>
      <p:sp>
        <p:nvSpPr>
          <p:cNvPr id="64" name="Google Shape;64;p4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5" name="Google Shape;65;p44"/>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6" name="Google Shape;66;p44"/>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7" name="Google Shape;67;p4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4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4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10.jp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png"/><Relationship Id="rId9" Type="http://schemas.openxmlformats.org/officeDocument/2006/relationships/image" Target="../media/image15.png"/><Relationship Id="rId14" Type="http://schemas.openxmlformats.org/officeDocument/2006/relationships/image" Target="../media/image20.png"/></Relationships>
</file>

<file path=ppt/slides/_rels/slide15.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10.jp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png"/><Relationship Id="rId9" Type="http://schemas.openxmlformats.org/officeDocument/2006/relationships/image" Target="../media/image15.png"/><Relationship Id="rId14" Type="http://schemas.openxmlformats.org/officeDocument/2006/relationships/image" Target="../media/image20.png"/></Relationships>
</file>

<file path=ppt/slides/_rels/slide16.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10.jp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png"/><Relationship Id="rId9" Type="http://schemas.openxmlformats.org/officeDocument/2006/relationships/image" Target="../media/image15.png"/><Relationship Id="rId14" Type="http://schemas.openxmlformats.org/officeDocument/2006/relationships/image" Target="../media/image20.png"/></Relationships>
</file>

<file path=ppt/slides/_rels/slide17.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10.jp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png"/><Relationship Id="rId9" Type="http://schemas.openxmlformats.org/officeDocument/2006/relationships/image" Target="../media/image15.png"/><Relationship Id="rId14" Type="http://schemas.openxmlformats.org/officeDocument/2006/relationships/image" Target="../media/image20.png"/></Relationships>
</file>

<file path=ppt/slides/_rels/slide18.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10.jp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png"/><Relationship Id="rId9" Type="http://schemas.openxmlformats.org/officeDocument/2006/relationships/image" Target="../media/image15.png"/><Relationship Id="rId14" Type="http://schemas.openxmlformats.org/officeDocument/2006/relationships/image" Target="../media/image20.png"/></Relationships>
</file>

<file path=ppt/slides/_rels/slide19.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10.jp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png"/><Relationship Id="rId9" Type="http://schemas.openxmlformats.org/officeDocument/2006/relationships/image" Target="../media/image15.png"/><Relationship Id="rId1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10.jp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png"/><Relationship Id="rId9" Type="http://schemas.openxmlformats.org/officeDocument/2006/relationships/image" Target="../media/image15.png"/><Relationship Id="rId14" Type="http://schemas.openxmlformats.org/officeDocument/2006/relationships/image" Target="../media/image20.png"/></Relationships>
</file>

<file path=ppt/slides/_rels/slide21.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10.jp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png"/><Relationship Id="rId9" Type="http://schemas.openxmlformats.org/officeDocument/2006/relationships/image" Target="../media/image15.png"/><Relationship Id="rId14" Type="http://schemas.openxmlformats.org/officeDocument/2006/relationships/image" Target="../media/image20.png"/></Relationships>
</file>

<file path=ppt/slides/_rels/slide22.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10.jp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png"/><Relationship Id="rId9" Type="http://schemas.openxmlformats.org/officeDocument/2006/relationships/image" Target="../media/image15.png"/><Relationship Id="rId14" Type="http://schemas.openxmlformats.org/officeDocument/2006/relationships/image" Target="../media/image20.png"/></Relationships>
</file>

<file path=ppt/slides/_rels/slide2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10.jp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png"/><Relationship Id="rId9" Type="http://schemas.openxmlformats.org/officeDocument/2006/relationships/image" Target="../media/image15.png"/><Relationship Id="rId14" Type="http://schemas.openxmlformats.org/officeDocument/2006/relationships/image" Target="../media/image20.png"/></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3.png"/><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34.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5.png"/><Relationship Id="rId7" Type="http://schemas.openxmlformats.org/officeDocument/2006/relationships/image" Target="../media/image31.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30.jpg"/><Relationship Id="rId5" Type="http://schemas.openxmlformats.org/officeDocument/2006/relationships/image" Target="../media/image29.jpg"/><Relationship Id="rId10" Type="http://schemas.openxmlformats.org/officeDocument/2006/relationships/image" Target="../media/image34.jpg"/><Relationship Id="rId4" Type="http://schemas.openxmlformats.org/officeDocument/2006/relationships/image" Target="../media/image28.jpg"/><Relationship Id="rId9" Type="http://schemas.openxmlformats.org/officeDocument/2006/relationships/image" Target="../media/image33.png"/></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jp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1.png"/><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jpg"/><Relationship Id="rId4" Type="http://schemas.openxmlformats.org/officeDocument/2006/relationships/image" Target="../media/image5.png"/><Relationship Id="rId9"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jpg"/><Relationship Id="rId4" Type="http://schemas.openxmlformats.org/officeDocument/2006/relationships/image" Target="../media/image5.png"/><Relationship Id="rId9"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jpg"/><Relationship Id="rId4" Type="http://schemas.openxmlformats.org/officeDocument/2006/relationships/image" Target="../media/image5.png"/><Relationship Id="rId9"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1"/>
          <p:cNvSpPr txBox="1"/>
          <p:nvPr/>
        </p:nvSpPr>
        <p:spPr>
          <a:xfrm>
            <a:off x="2810539" y="4399075"/>
            <a:ext cx="6570900" cy="15699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200" b="1" i="0" u="none" strike="noStrike" cap="none">
                <a:solidFill>
                  <a:schemeClr val="lt1"/>
                </a:solidFill>
                <a:latin typeface="Montserrat"/>
                <a:ea typeface="Montserrat"/>
                <a:cs typeface="Montserrat"/>
                <a:sym typeface="Montserrat"/>
              </a:rPr>
              <a:t>Κινητοπο</a:t>
            </a:r>
            <a:r>
              <a:rPr lang="en-US" sz="3200" b="1">
                <a:solidFill>
                  <a:schemeClr val="lt1"/>
                </a:solidFill>
                <a:latin typeface="Montserrat"/>
                <a:ea typeface="Montserrat"/>
                <a:cs typeface="Montserrat"/>
                <a:sym typeface="Montserrat"/>
              </a:rPr>
              <a:t>ιώντας</a:t>
            </a:r>
            <a:r>
              <a:rPr lang="en-US" sz="3200" b="1" i="0" u="none" strike="noStrike" cap="none">
                <a:solidFill>
                  <a:schemeClr val="lt1"/>
                </a:solidFill>
                <a:latin typeface="Montserrat"/>
                <a:ea typeface="Montserrat"/>
                <a:cs typeface="Montserrat"/>
                <a:sym typeface="Montserrat"/>
              </a:rPr>
              <a:t> τη </a:t>
            </a:r>
            <a:r>
              <a:rPr lang="en-US" sz="3200" b="1">
                <a:solidFill>
                  <a:schemeClr val="lt1"/>
                </a:solidFill>
                <a:latin typeface="Montserrat"/>
                <a:ea typeface="Montserrat"/>
                <a:cs typeface="Montserrat"/>
                <a:sym typeface="Montserrat"/>
              </a:rPr>
              <a:t>Ν</a:t>
            </a:r>
            <a:r>
              <a:rPr lang="en-US" sz="3200" b="1" i="0" u="none" strike="noStrike" cap="none">
                <a:solidFill>
                  <a:schemeClr val="lt1"/>
                </a:solidFill>
                <a:latin typeface="Montserrat"/>
                <a:ea typeface="Montserrat"/>
                <a:cs typeface="Montserrat"/>
                <a:sym typeface="Montserrat"/>
              </a:rPr>
              <a:t>εολαία για </a:t>
            </a:r>
            <a:r>
              <a:rPr lang="en-US" sz="3200" b="1">
                <a:solidFill>
                  <a:schemeClr val="lt1"/>
                </a:solidFill>
                <a:latin typeface="Montserrat"/>
                <a:ea typeface="Montserrat"/>
                <a:cs typeface="Montserrat"/>
                <a:sym typeface="Montserrat"/>
              </a:rPr>
              <a:t>Π</a:t>
            </a:r>
            <a:r>
              <a:rPr lang="en-US" sz="3200" b="1" i="0" u="none" strike="noStrike" cap="none">
                <a:solidFill>
                  <a:schemeClr val="lt1"/>
                </a:solidFill>
                <a:latin typeface="Montserrat"/>
                <a:ea typeface="Montserrat"/>
                <a:cs typeface="Montserrat"/>
                <a:sym typeface="Montserrat"/>
              </a:rPr>
              <a:t>όλεις </a:t>
            </a:r>
            <a:r>
              <a:rPr lang="en-US" sz="3200" b="1">
                <a:solidFill>
                  <a:schemeClr val="lt1"/>
                </a:solidFill>
                <a:latin typeface="Montserrat"/>
                <a:ea typeface="Montserrat"/>
                <a:cs typeface="Montserrat"/>
                <a:sym typeface="Montserrat"/>
              </a:rPr>
              <a:t>Διατομεακής Ένταξης των Φύλων</a:t>
            </a:r>
            <a:endParaRPr sz="4800" b="1" i="0" u="none" strike="noStrike" cap="none">
              <a:solidFill>
                <a:schemeClr val="lt1"/>
              </a:solidFill>
              <a:latin typeface="Montserrat"/>
              <a:ea typeface="Montserrat"/>
              <a:cs typeface="Montserrat"/>
              <a:sym typeface="Montserrat"/>
            </a:endParaRPr>
          </a:p>
        </p:txBody>
      </p:sp>
      <p:sp>
        <p:nvSpPr>
          <p:cNvPr id="95" name="Google Shape;95;p1"/>
          <p:cNvSpPr txBox="1"/>
          <p:nvPr/>
        </p:nvSpPr>
        <p:spPr>
          <a:xfrm>
            <a:off x="5632122" y="6376240"/>
            <a:ext cx="6327487"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200" b="0" i="0" u="none" strike="noStrike" cap="none">
                <a:solidFill>
                  <a:schemeClr val="lt1"/>
                </a:solidFill>
                <a:latin typeface="Montserrat"/>
                <a:ea typeface="Montserrat"/>
                <a:cs typeface="Montserrat"/>
                <a:sym typeface="Montserrat"/>
              </a:rPr>
              <a:t>2022-1-IT03-KA220-YOU-000085578</a:t>
            </a:r>
            <a:endParaRPr sz="1400" b="0" i="0" u="none" strike="noStrike" cap="none">
              <a:solidFill>
                <a:schemeClr val="lt1"/>
              </a:solidFill>
              <a:latin typeface="Montserrat"/>
              <a:ea typeface="Montserrat"/>
              <a:cs typeface="Montserrat"/>
              <a:sym typeface="Montserrat"/>
            </a:endParaRPr>
          </a:p>
        </p:txBody>
      </p:sp>
      <p:pic>
        <p:nvPicPr>
          <p:cNvPr id="96" name="Google Shape;96;p1"/>
          <p:cNvPicPr preferRelativeResize="0"/>
          <p:nvPr/>
        </p:nvPicPr>
        <p:blipFill rotWithShape="1">
          <a:blip r:embed="rId3">
            <a:alphaModFix/>
          </a:blip>
          <a:srcRect/>
          <a:stretch/>
        </p:blipFill>
        <p:spPr>
          <a:xfrm>
            <a:off x="4557787" y="1281403"/>
            <a:ext cx="3076424" cy="2642532"/>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10"/>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31" name="Google Shape;231;p10" descr="Uma imagem com ar livre, pôr do sol, grupo, bando&#10;&#10;Descrição gerada automaticamente"/>
          <p:cNvPicPr preferRelativeResize="0"/>
          <p:nvPr/>
        </p:nvPicPr>
        <p:blipFill rotWithShape="1">
          <a:blip r:embed="rId3">
            <a:alphaModFix amt="24000"/>
          </a:blip>
          <a:srcRect l="8" t="31" r="19"/>
          <a:stretch/>
        </p:blipFill>
        <p:spPr>
          <a:xfrm>
            <a:off x="0" y="31675"/>
            <a:ext cx="12192000" cy="6858000"/>
          </a:xfrm>
          <a:prstGeom prst="rect">
            <a:avLst/>
          </a:prstGeom>
          <a:noFill/>
          <a:ln>
            <a:noFill/>
          </a:ln>
        </p:spPr>
      </p:pic>
      <p:pic>
        <p:nvPicPr>
          <p:cNvPr id="232" name="Google Shape;232;p10"/>
          <p:cNvPicPr preferRelativeResize="0"/>
          <p:nvPr/>
        </p:nvPicPr>
        <p:blipFill rotWithShape="1">
          <a:blip r:embed="rId4">
            <a:alphaModFix/>
          </a:blip>
          <a:srcRect/>
          <a:stretch/>
        </p:blipFill>
        <p:spPr>
          <a:xfrm>
            <a:off x="291101" y="200025"/>
            <a:ext cx="609599" cy="523623"/>
          </a:xfrm>
          <a:prstGeom prst="rect">
            <a:avLst/>
          </a:prstGeom>
          <a:noFill/>
          <a:ln>
            <a:noFill/>
          </a:ln>
        </p:spPr>
      </p:pic>
      <p:cxnSp>
        <p:nvCxnSpPr>
          <p:cNvPr id="233" name="Google Shape;233;p10"/>
          <p:cNvCxnSpPr/>
          <p:nvPr/>
        </p:nvCxnSpPr>
        <p:spPr>
          <a:xfrm>
            <a:off x="5567362" y="2571750"/>
            <a:ext cx="1057275" cy="0"/>
          </a:xfrm>
          <a:prstGeom prst="straightConnector1">
            <a:avLst/>
          </a:prstGeom>
          <a:noFill/>
          <a:ln w="92075" cap="rnd" cmpd="sng">
            <a:solidFill>
              <a:schemeClr val="lt1"/>
            </a:solidFill>
            <a:prstDash val="solid"/>
            <a:miter lim="800000"/>
            <a:headEnd type="none" w="sm" len="sm"/>
            <a:tailEnd type="none" w="sm" len="sm"/>
          </a:ln>
        </p:spPr>
      </p:cxnSp>
      <p:sp>
        <p:nvSpPr>
          <p:cNvPr id="234" name="Google Shape;234;p10"/>
          <p:cNvSpPr txBox="1"/>
          <p:nvPr/>
        </p:nvSpPr>
        <p:spPr>
          <a:xfrm>
            <a:off x="2144856" y="2875900"/>
            <a:ext cx="7902300" cy="1077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200" b="1">
                <a:solidFill>
                  <a:schemeClr val="lt1"/>
                </a:solidFill>
                <a:latin typeface="Montserrat"/>
                <a:ea typeface="Montserrat"/>
                <a:cs typeface="Montserrat"/>
                <a:sym typeface="Montserrat"/>
              </a:rPr>
              <a:t>ΚΟΙΝΩΝΙΚΗ ΕΝΤΑΞΗ ΚΑΙ ΣΥΜΜΕΤΟΧΗ ΣΤΗΝ ΟΙΚΟΝΟΜΙΑ</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11"/>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40" name="Google Shape;240;p11" descr="Uma imagem com ar livre, pôr do sol, grupo, bando&#10;&#10;Descrição gerada automaticamente"/>
          <p:cNvPicPr preferRelativeResize="0"/>
          <p:nvPr/>
        </p:nvPicPr>
        <p:blipFill rotWithShape="1">
          <a:blip r:embed="rId3">
            <a:alphaModFix amt="24000"/>
          </a:blip>
          <a:srcRect l="8" t="31" r="19"/>
          <a:stretch/>
        </p:blipFill>
        <p:spPr>
          <a:xfrm>
            <a:off x="8962" y="8229"/>
            <a:ext cx="12192000" cy="6858000"/>
          </a:xfrm>
          <a:prstGeom prst="rect">
            <a:avLst/>
          </a:prstGeom>
          <a:noFill/>
          <a:ln>
            <a:noFill/>
          </a:ln>
        </p:spPr>
      </p:pic>
      <p:pic>
        <p:nvPicPr>
          <p:cNvPr id="241" name="Google Shape;241;p11"/>
          <p:cNvPicPr preferRelativeResize="0"/>
          <p:nvPr/>
        </p:nvPicPr>
        <p:blipFill rotWithShape="1">
          <a:blip r:embed="rId4">
            <a:alphaModFix/>
          </a:blip>
          <a:srcRect/>
          <a:stretch/>
        </p:blipFill>
        <p:spPr>
          <a:xfrm>
            <a:off x="291101" y="200025"/>
            <a:ext cx="609599" cy="523623"/>
          </a:xfrm>
          <a:prstGeom prst="rect">
            <a:avLst/>
          </a:prstGeom>
          <a:noFill/>
          <a:ln>
            <a:noFill/>
          </a:ln>
        </p:spPr>
      </p:pic>
      <p:cxnSp>
        <p:nvCxnSpPr>
          <p:cNvPr id="242" name="Google Shape;242;p11"/>
          <p:cNvCxnSpPr/>
          <p:nvPr/>
        </p:nvCxnSpPr>
        <p:spPr>
          <a:xfrm>
            <a:off x="5576326" y="2840692"/>
            <a:ext cx="1057275" cy="0"/>
          </a:xfrm>
          <a:prstGeom prst="straightConnector1">
            <a:avLst/>
          </a:prstGeom>
          <a:noFill/>
          <a:ln w="92075" cap="rnd" cmpd="sng">
            <a:solidFill>
              <a:schemeClr val="lt1"/>
            </a:solidFill>
            <a:prstDash val="solid"/>
            <a:miter lim="800000"/>
            <a:headEnd type="none" w="sm" len="sm"/>
            <a:tailEnd type="none" w="sm" len="sm"/>
          </a:ln>
        </p:spPr>
      </p:cxnSp>
      <p:sp>
        <p:nvSpPr>
          <p:cNvPr id="243" name="Google Shape;243;p11"/>
          <p:cNvSpPr txBox="1"/>
          <p:nvPr/>
        </p:nvSpPr>
        <p:spPr>
          <a:xfrm>
            <a:off x="2153820" y="3144842"/>
            <a:ext cx="79023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200" b="1">
                <a:solidFill>
                  <a:schemeClr val="lt1"/>
                </a:solidFill>
                <a:latin typeface="Montserrat"/>
                <a:ea typeface="Montserrat"/>
                <a:cs typeface="Montserrat"/>
                <a:sym typeface="Montserrat"/>
              </a:rPr>
              <a:t>ΔΗΜΟΣΙΑ ΑΣΦΑΛΕΙΑ ΚΑΙ ΕΥΗΜΕΡΙΑ</a:t>
            </a:r>
            <a:endParaRPr sz="3200" b="1">
              <a:solidFill>
                <a:schemeClr val="lt1"/>
              </a:solidFill>
              <a:latin typeface="Montserrat"/>
              <a:ea typeface="Montserrat"/>
              <a:cs typeface="Montserrat"/>
              <a:sym typeface="Montserra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12"/>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49" name="Google Shape;249;p12" descr="Uma imagem com ar livre, pôr do sol, grupo, bando&#10;&#10;Descrição gerada automaticamente"/>
          <p:cNvPicPr preferRelativeResize="0"/>
          <p:nvPr/>
        </p:nvPicPr>
        <p:blipFill rotWithShape="1">
          <a:blip r:embed="rId3">
            <a:alphaModFix amt="24000"/>
          </a:blip>
          <a:srcRect l="8" t="31" r="19"/>
          <a:stretch/>
        </p:blipFill>
        <p:spPr>
          <a:xfrm>
            <a:off x="0" y="63350"/>
            <a:ext cx="12192000" cy="6858000"/>
          </a:xfrm>
          <a:prstGeom prst="rect">
            <a:avLst/>
          </a:prstGeom>
          <a:noFill/>
          <a:ln>
            <a:noFill/>
          </a:ln>
        </p:spPr>
      </p:pic>
      <p:pic>
        <p:nvPicPr>
          <p:cNvPr id="250" name="Google Shape;250;p12"/>
          <p:cNvPicPr preferRelativeResize="0"/>
          <p:nvPr/>
        </p:nvPicPr>
        <p:blipFill rotWithShape="1">
          <a:blip r:embed="rId4">
            <a:alphaModFix/>
          </a:blip>
          <a:srcRect/>
          <a:stretch/>
        </p:blipFill>
        <p:spPr>
          <a:xfrm>
            <a:off x="291101" y="200025"/>
            <a:ext cx="609599" cy="523623"/>
          </a:xfrm>
          <a:prstGeom prst="rect">
            <a:avLst/>
          </a:prstGeom>
          <a:noFill/>
          <a:ln>
            <a:noFill/>
          </a:ln>
        </p:spPr>
      </p:pic>
      <p:cxnSp>
        <p:nvCxnSpPr>
          <p:cNvPr id="251" name="Google Shape;251;p12"/>
          <p:cNvCxnSpPr/>
          <p:nvPr/>
        </p:nvCxnSpPr>
        <p:spPr>
          <a:xfrm>
            <a:off x="5567362" y="2571750"/>
            <a:ext cx="1057275" cy="0"/>
          </a:xfrm>
          <a:prstGeom prst="straightConnector1">
            <a:avLst/>
          </a:prstGeom>
          <a:noFill/>
          <a:ln w="92075" cap="rnd" cmpd="sng">
            <a:solidFill>
              <a:schemeClr val="lt1"/>
            </a:solidFill>
            <a:prstDash val="solid"/>
            <a:miter lim="800000"/>
            <a:headEnd type="none" w="sm" len="sm"/>
            <a:tailEnd type="none" w="sm" len="sm"/>
          </a:ln>
        </p:spPr>
      </p:cxnSp>
      <p:sp>
        <p:nvSpPr>
          <p:cNvPr id="252" name="Google Shape;252;p12"/>
          <p:cNvSpPr txBox="1"/>
          <p:nvPr/>
        </p:nvSpPr>
        <p:spPr>
          <a:xfrm>
            <a:off x="2144856" y="2875900"/>
            <a:ext cx="7902285" cy="1077218"/>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200" b="1">
                <a:solidFill>
                  <a:schemeClr val="lt1"/>
                </a:solidFill>
                <a:latin typeface="Montserrat"/>
                <a:ea typeface="Montserrat"/>
                <a:cs typeface="Montserrat"/>
                <a:sym typeface="Montserrat"/>
              </a:rPr>
              <a:t>ΠΟΙΟΤΗΤΑ ΖΩΗΣ ΚΑΙ ΠΕΡΙΒΑΛΛΟΝΤΙΚΗ ΒΙΩΣΙΜΟΤΗΤΑ</a:t>
            </a:r>
            <a:endParaRPr sz="3200" b="0">
              <a:solidFill>
                <a:schemeClr val="lt1"/>
              </a:solidFill>
              <a:latin typeface="Montserrat"/>
              <a:ea typeface="Montserrat"/>
              <a:cs typeface="Montserrat"/>
              <a:sym typeface="Montserra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pic>
        <p:nvPicPr>
          <p:cNvPr id="257" name="Google Shape;257;p13"/>
          <p:cNvPicPr preferRelativeResize="0"/>
          <p:nvPr/>
        </p:nvPicPr>
        <p:blipFill rotWithShape="1">
          <a:blip r:embed="rId3">
            <a:alphaModFix/>
          </a:blip>
          <a:srcRect t="70" b="1"/>
          <a:stretch/>
        </p:blipFill>
        <p:spPr>
          <a:xfrm>
            <a:off x="-1" y="0"/>
            <a:ext cx="12192000" cy="6858000"/>
          </a:xfrm>
          <a:prstGeom prst="rect">
            <a:avLst/>
          </a:prstGeom>
          <a:noFill/>
          <a:ln>
            <a:noFill/>
          </a:ln>
        </p:spPr>
      </p:pic>
      <p:pic>
        <p:nvPicPr>
          <p:cNvPr id="258" name="Google Shape;258;p13"/>
          <p:cNvPicPr preferRelativeResize="0"/>
          <p:nvPr/>
        </p:nvPicPr>
        <p:blipFill rotWithShape="1">
          <a:blip r:embed="rId4">
            <a:alphaModFix/>
          </a:blip>
          <a:srcRect/>
          <a:stretch/>
        </p:blipFill>
        <p:spPr>
          <a:xfrm>
            <a:off x="291101" y="200025"/>
            <a:ext cx="609599" cy="523623"/>
          </a:xfrm>
          <a:prstGeom prst="rect">
            <a:avLst/>
          </a:prstGeom>
          <a:noFill/>
          <a:ln>
            <a:noFill/>
          </a:ln>
        </p:spPr>
      </p:pic>
      <p:sp>
        <p:nvSpPr>
          <p:cNvPr id="259" name="Google Shape;259;p13"/>
          <p:cNvSpPr txBox="1"/>
          <p:nvPr/>
        </p:nvSpPr>
        <p:spPr>
          <a:xfrm>
            <a:off x="2810539" y="1136747"/>
            <a:ext cx="6570900" cy="15699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200" b="0">
                <a:solidFill>
                  <a:schemeClr val="lt1"/>
                </a:solidFill>
                <a:latin typeface="Montserrat"/>
                <a:ea typeface="Montserrat"/>
                <a:cs typeface="Montserrat"/>
                <a:sym typeface="Montserrat"/>
              </a:rPr>
              <a:t>03.</a:t>
            </a:r>
            <a:endParaRPr/>
          </a:p>
          <a:p>
            <a:pPr marL="0" marR="0" lvl="0" indent="0" algn="ctr" rtl="0">
              <a:lnSpc>
                <a:spcPct val="100000"/>
              </a:lnSpc>
              <a:spcBef>
                <a:spcPts val="0"/>
              </a:spcBef>
              <a:spcAft>
                <a:spcPts val="0"/>
              </a:spcAft>
              <a:buNone/>
            </a:pPr>
            <a:r>
              <a:rPr lang="en-US" sz="3200" b="0">
                <a:solidFill>
                  <a:schemeClr val="lt1"/>
                </a:solidFill>
                <a:latin typeface="Montserrat"/>
                <a:ea typeface="Montserrat"/>
                <a:cs typeface="Montserrat"/>
                <a:sym typeface="Montserrat"/>
              </a:rPr>
              <a:t>ΣΟΒΑΡ</a:t>
            </a:r>
            <a:r>
              <a:rPr lang="en-US" sz="3200">
                <a:solidFill>
                  <a:schemeClr val="lt1"/>
                </a:solidFill>
                <a:latin typeface="Montserrat"/>
                <a:ea typeface="Montserrat"/>
                <a:cs typeface="Montserrat"/>
                <a:sym typeface="Montserrat"/>
              </a:rPr>
              <a:t>Α ΚΟΙΝΩΝΙΚΑ</a:t>
            </a:r>
            <a:r>
              <a:rPr lang="en-US" sz="3200" b="0">
                <a:solidFill>
                  <a:schemeClr val="lt1"/>
                </a:solidFill>
                <a:latin typeface="Montserrat"/>
                <a:ea typeface="Montserrat"/>
                <a:cs typeface="Montserrat"/>
                <a:sym typeface="Montserrat"/>
              </a:rPr>
              <a:t> ΠΡΟΒΛ</a:t>
            </a:r>
            <a:r>
              <a:rPr lang="en-US" sz="3200">
                <a:solidFill>
                  <a:schemeClr val="lt1"/>
                </a:solidFill>
                <a:latin typeface="Montserrat"/>
                <a:ea typeface="Montserrat"/>
                <a:cs typeface="Montserrat"/>
                <a:sym typeface="Montserrat"/>
              </a:rPr>
              <a:t>Η</a:t>
            </a:r>
            <a:r>
              <a:rPr lang="en-US" sz="3200" b="0">
                <a:solidFill>
                  <a:schemeClr val="lt1"/>
                </a:solidFill>
                <a:latin typeface="Montserrat"/>
                <a:ea typeface="Montserrat"/>
                <a:cs typeface="Montserrat"/>
                <a:sym typeface="Montserrat"/>
              </a:rPr>
              <a:t>ΜΑΤΑ</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14"/>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65" name="Google Shape;265;p14" descr="Uma imagem com ar livre, pôr do sol, grupo, bando&#10;&#10;Descrição gerada automaticamente"/>
          <p:cNvPicPr preferRelativeResize="0"/>
          <p:nvPr/>
        </p:nvPicPr>
        <p:blipFill rotWithShape="1">
          <a:blip r:embed="rId3">
            <a:alphaModFix amt="24000"/>
          </a:blip>
          <a:srcRect l="8" t="31" r="19"/>
          <a:stretch/>
        </p:blipFill>
        <p:spPr>
          <a:xfrm>
            <a:off x="0" y="0"/>
            <a:ext cx="12192000" cy="6858000"/>
          </a:xfrm>
          <a:prstGeom prst="rect">
            <a:avLst/>
          </a:prstGeom>
          <a:noFill/>
          <a:ln>
            <a:noFill/>
          </a:ln>
        </p:spPr>
      </p:pic>
      <p:pic>
        <p:nvPicPr>
          <p:cNvPr id="266" name="Google Shape;266;p14"/>
          <p:cNvPicPr preferRelativeResize="0"/>
          <p:nvPr/>
        </p:nvPicPr>
        <p:blipFill rotWithShape="1">
          <a:blip r:embed="rId4">
            <a:alphaModFix/>
          </a:blip>
          <a:srcRect/>
          <a:stretch/>
        </p:blipFill>
        <p:spPr>
          <a:xfrm>
            <a:off x="291101" y="200025"/>
            <a:ext cx="609599" cy="523623"/>
          </a:xfrm>
          <a:prstGeom prst="rect">
            <a:avLst/>
          </a:prstGeom>
          <a:noFill/>
          <a:ln>
            <a:noFill/>
          </a:ln>
        </p:spPr>
      </p:pic>
      <p:sp>
        <p:nvSpPr>
          <p:cNvPr id="267" name="Google Shape;267;p14"/>
          <p:cNvSpPr/>
          <p:nvPr/>
        </p:nvSpPr>
        <p:spPr>
          <a:xfrm>
            <a:off x="893365" y="212192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68" name="Google Shape;268;p14"/>
          <p:cNvSpPr/>
          <p:nvPr/>
        </p:nvSpPr>
        <p:spPr>
          <a:xfrm>
            <a:off x="3010589" y="2093749"/>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69" name="Google Shape;269;p14"/>
          <p:cNvSpPr/>
          <p:nvPr/>
        </p:nvSpPr>
        <p:spPr>
          <a:xfrm>
            <a:off x="1951977" y="2117229"/>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0" name="Google Shape;270;p14"/>
          <p:cNvSpPr/>
          <p:nvPr/>
        </p:nvSpPr>
        <p:spPr>
          <a:xfrm>
            <a:off x="4069201" y="208905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1" name="Google Shape;271;p14"/>
          <p:cNvSpPr/>
          <p:nvPr/>
        </p:nvSpPr>
        <p:spPr>
          <a:xfrm>
            <a:off x="5127813" y="211253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2" name="Google Shape;272;p14"/>
          <p:cNvSpPr/>
          <p:nvPr/>
        </p:nvSpPr>
        <p:spPr>
          <a:xfrm>
            <a:off x="6186425" y="2107837"/>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3" name="Google Shape;273;p14"/>
          <p:cNvSpPr/>
          <p:nvPr/>
        </p:nvSpPr>
        <p:spPr>
          <a:xfrm>
            <a:off x="582706" y="3662171"/>
            <a:ext cx="10981765" cy="2343516"/>
          </a:xfrm>
          <a:prstGeom prst="roundRect">
            <a:avLst>
              <a:gd name="adj" fmla="val 9612"/>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4" name="Google Shape;274;p14"/>
          <p:cNvSpPr/>
          <p:nvPr/>
        </p:nvSpPr>
        <p:spPr>
          <a:xfrm>
            <a:off x="1153537" y="3306318"/>
            <a:ext cx="412789" cy="355853"/>
          </a:xfrm>
          <a:prstGeom prst="triangle">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5" name="Google Shape;275;p14"/>
          <p:cNvSpPr txBox="1"/>
          <p:nvPr/>
        </p:nvSpPr>
        <p:spPr>
          <a:xfrm>
            <a:off x="1919288" y="3996706"/>
            <a:ext cx="8389815"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b="1">
                <a:solidFill>
                  <a:srgbClr val="5D2576"/>
                </a:solidFill>
                <a:latin typeface="Montserrat"/>
                <a:ea typeface="Montserrat"/>
                <a:cs typeface="Montserrat"/>
                <a:sym typeface="Montserrat"/>
              </a:rPr>
              <a:t>Στεγαστική ανισότητα</a:t>
            </a:r>
            <a:endParaRPr sz="1800" b="1">
              <a:solidFill>
                <a:srgbClr val="5D2576"/>
              </a:solidFill>
              <a:latin typeface="Montserrat"/>
              <a:ea typeface="Montserrat"/>
              <a:cs typeface="Montserrat"/>
              <a:sym typeface="Montserrat"/>
            </a:endParaRPr>
          </a:p>
        </p:txBody>
      </p:sp>
      <p:sp>
        <p:nvSpPr>
          <p:cNvPr id="276" name="Google Shape;276;p14"/>
          <p:cNvSpPr txBox="1"/>
          <p:nvPr/>
        </p:nvSpPr>
        <p:spPr>
          <a:xfrm>
            <a:off x="2859742" y="4466309"/>
            <a:ext cx="6920752"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u="none" strike="noStrike">
                <a:solidFill>
                  <a:srgbClr val="5D2576"/>
                </a:solidFill>
                <a:latin typeface="Montserrat"/>
                <a:ea typeface="Montserrat"/>
                <a:cs typeface="Montserrat"/>
                <a:sym typeface="Montserrat"/>
              </a:rPr>
              <a:t>Οι πολιτικές και πρακτικές που εισάγουν διακρίσεις στ</a:t>
            </a:r>
            <a:r>
              <a:rPr lang="en-US" sz="1600">
                <a:solidFill>
                  <a:srgbClr val="5D2576"/>
                </a:solidFill>
                <a:latin typeface="Montserrat"/>
                <a:ea typeface="Montserrat"/>
                <a:cs typeface="Montserrat"/>
                <a:sym typeface="Montserrat"/>
              </a:rPr>
              <a:t>ον τομέα της</a:t>
            </a:r>
            <a:r>
              <a:rPr lang="en-US" sz="1600" u="none" strike="noStrike">
                <a:solidFill>
                  <a:srgbClr val="5D2576"/>
                </a:solidFill>
                <a:latin typeface="Montserrat"/>
                <a:ea typeface="Montserrat"/>
                <a:cs typeface="Montserrat"/>
                <a:sym typeface="Montserrat"/>
              </a:rPr>
              <a:t> στέγασης </a:t>
            </a:r>
            <a:r>
              <a:rPr lang="en-US" sz="1600" b="1" u="none" strike="noStrike">
                <a:solidFill>
                  <a:srgbClr val="5D2576"/>
                </a:solidFill>
                <a:latin typeface="Montserrat"/>
                <a:ea typeface="Montserrat"/>
                <a:cs typeface="Montserrat"/>
                <a:sym typeface="Montserrat"/>
              </a:rPr>
              <a:t>πλήττουν </a:t>
            </a:r>
            <a:r>
              <a:rPr lang="en-US" sz="1600" u="none" strike="noStrike">
                <a:solidFill>
                  <a:srgbClr val="5D2576"/>
                </a:solidFill>
                <a:latin typeface="Montserrat"/>
                <a:ea typeface="Montserrat"/>
                <a:cs typeface="Montserrat"/>
                <a:sym typeface="Montserrat"/>
              </a:rPr>
              <a:t>δυσανάλογα τις </a:t>
            </a:r>
            <a:r>
              <a:rPr lang="en-US" sz="1600" b="1" u="none" strike="noStrike">
                <a:solidFill>
                  <a:srgbClr val="5D2576"/>
                </a:solidFill>
                <a:latin typeface="Montserrat"/>
                <a:ea typeface="Montserrat"/>
                <a:cs typeface="Montserrat"/>
                <a:sym typeface="Montserrat"/>
              </a:rPr>
              <a:t>περιθωριοποιημένες ομάδες</a:t>
            </a:r>
            <a:r>
              <a:rPr lang="en-US" sz="1600" u="none" strike="noStrike">
                <a:solidFill>
                  <a:srgbClr val="5D2576"/>
                </a:solidFill>
                <a:latin typeface="Montserrat"/>
                <a:ea typeface="Montserrat"/>
                <a:cs typeface="Montserrat"/>
                <a:sym typeface="Montserrat"/>
              </a:rPr>
              <a:t>, επιδεινώνοντας την έλλειψη στέγης και τον διαχωρισμό.</a:t>
            </a:r>
            <a:endParaRPr sz="1600" u="none" strike="noStrike">
              <a:solidFill>
                <a:srgbClr val="5D2576"/>
              </a:solidFill>
              <a:latin typeface="Montserrat"/>
              <a:ea typeface="Montserrat"/>
              <a:cs typeface="Montserrat"/>
              <a:sym typeface="Montserrat"/>
            </a:endParaRPr>
          </a:p>
        </p:txBody>
      </p:sp>
      <p:sp>
        <p:nvSpPr>
          <p:cNvPr id="277" name="Google Shape;277;p14"/>
          <p:cNvSpPr/>
          <p:nvPr/>
        </p:nvSpPr>
        <p:spPr>
          <a:xfrm>
            <a:off x="7245037" y="2084357"/>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8" name="Google Shape;278;p14"/>
          <p:cNvSpPr/>
          <p:nvPr/>
        </p:nvSpPr>
        <p:spPr>
          <a:xfrm>
            <a:off x="8303649" y="2079661"/>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9" name="Google Shape;279;p14"/>
          <p:cNvSpPr/>
          <p:nvPr/>
        </p:nvSpPr>
        <p:spPr>
          <a:xfrm>
            <a:off x="9362261" y="2103141"/>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80" name="Google Shape;280;p14"/>
          <p:cNvSpPr/>
          <p:nvPr/>
        </p:nvSpPr>
        <p:spPr>
          <a:xfrm>
            <a:off x="10420872" y="2098445"/>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81" name="Google Shape;281;p14" descr="Casa com preenchimento sólido"/>
          <p:cNvPicPr preferRelativeResize="0"/>
          <p:nvPr/>
        </p:nvPicPr>
        <p:blipFill rotWithShape="1">
          <a:blip r:embed="rId5">
            <a:alphaModFix/>
          </a:blip>
          <a:srcRect/>
          <a:stretch/>
        </p:blipFill>
        <p:spPr>
          <a:xfrm>
            <a:off x="1037348" y="2223644"/>
            <a:ext cx="645168" cy="645168"/>
          </a:xfrm>
          <a:prstGeom prst="rect">
            <a:avLst/>
          </a:prstGeom>
          <a:noFill/>
          <a:ln>
            <a:noFill/>
          </a:ln>
        </p:spPr>
      </p:pic>
      <p:pic>
        <p:nvPicPr>
          <p:cNvPr id="282" name="Google Shape;282;p14" descr="Mão no ar com preenchimento sólido"/>
          <p:cNvPicPr preferRelativeResize="0"/>
          <p:nvPr/>
        </p:nvPicPr>
        <p:blipFill rotWithShape="1">
          <a:blip r:embed="rId6">
            <a:alphaModFix/>
          </a:blip>
          <a:srcRect/>
          <a:stretch/>
        </p:blipFill>
        <p:spPr>
          <a:xfrm>
            <a:off x="2101328" y="2261212"/>
            <a:ext cx="645168" cy="645168"/>
          </a:xfrm>
          <a:prstGeom prst="rect">
            <a:avLst/>
          </a:prstGeom>
          <a:noFill/>
          <a:ln>
            <a:noFill/>
          </a:ln>
        </p:spPr>
      </p:pic>
      <p:pic>
        <p:nvPicPr>
          <p:cNvPr id="283" name="Google Shape;283;p14" descr="Autocarro com preenchimento sólido"/>
          <p:cNvPicPr preferRelativeResize="0"/>
          <p:nvPr/>
        </p:nvPicPr>
        <p:blipFill rotWithShape="1">
          <a:blip r:embed="rId7">
            <a:alphaModFix/>
          </a:blip>
          <a:srcRect/>
          <a:stretch/>
        </p:blipFill>
        <p:spPr>
          <a:xfrm>
            <a:off x="3167504" y="2261212"/>
            <a:ext cx="663673" cy="663673"/>
          </a:xfrm>
          <a:prstGeom prst="rect">
            <a:avLst/>
          </a:prstGeom>
          <a:noFill/>
          <a:ln>
            <a:noFill/>
          </a:ln>
        </p:spPr>
      </p:pic>
      <p:pic>
        <p:nvPicPr>
          <p:cNvPr id="284" name="Google Shape;284;p14" descr="Empréstimo com preenchimento sólido"/>
          <p:cNvPicPr preferRelativeResize="0"/>
          <p:nvPr/>
        </p:nvPicPr>
        <p:blipFill rotWithShape="1">
          <a:blip r:embed="rId8">
            <a:alphaModFix/>
          </a:blip>
          <a:srcRect/>
          <a:stretch/>
        </p:blipFill>
        <p:spPr>
          <a:xfrm>
            <a:off x="5298935" y="2197120"/>
            <a:ext cx="764938" cy="764938"/>
          </a:xfrm>
          <a:prstGeom prst="rect">
            <a:avLst/>
          </a:prstGeom>
          <a:noFill/>
          <a:ln>
            <a:noFill/>
          </a:ln>
        </p:spPr>
      </p:pic>
      <p:pic>
        <p:nvPicPr>
          <p:cNvPr id="285" name="Google Shape;285;p14" descr="Uma imagem com Gráficos, símbolo, Saturação de cores, Tipo de letra&#10;&#10;Descrição gerada automaticamente"/>
          <p:cNvPicPr preferRelativeResize="0"/>
          <p:nvPr/>
        </p:nvPicPr>
        <p:blipFill rotWithShape="1">
          <a:blip r:embed="rId9">
            <a:alphaModFix/>
          </a:blip>
          <a:srcRect/>
          <a:stretch/>
        </p:blipFill>
        <p:spPr>
          <a:xfrm>
            <a:off x="6353554" y="2261212"/>
            <a:ext cx="642113" cy="657133"/>
          </a:xfrm>
          <a:prstGeom prst="rect">
            <a:avLst/>
          </a:prstGeom>
          <a:noFill/>
          <a:ln>
            <a:noFill/>
          </a:ln>
        </p:spPr>
      </p:pic>
      <p:pic>
        <p:nvPicPr>
          <p:cNvPr id="286" name="Google Shape;286;p14" descr="Mão aberta com uma planta com preenchimento sólido"/>
          <p:cNvPicPr preferRelativeResize="0"/>
          <p:nvPr/>
        </p:nvPicPr>
        <p:blipFill rotWithShape="1">
          <a:blip r:embed="rId10">
            <a:alphaModFix/>
          </a:blip>
          <a:srcRect/>
          <a:stretch/>
        </p:blipFill>
        <p:spPr>
          <a:xfrm>
            <a:off x="4229773" y="2237664"/>
            <a:ext cx="617128" cy="617128"/>
          </a:xfrm>
          <a:prstGeom prst="rect">
            <a:avLst/>
          </a:prstGeom>
          <a:noFill/>
          <a:ln>
            <a:noFill/>
          </a:ln>
        </p:spPr>
      </p:pic>
      <p:pic>
        <p:nvPicPr>
          <p:cNvPr id="287" name="Google Shape;287;p14" descr="Uma imagem com coração, clipart&#10;&#10;Descrição gerada automaticamente"/>
          <p:cNvPicPr preferRelativeResize="0"/>
          <p:nvPr/>
        </p:nvPicPr>
        <p:blipFill rotWithShape="1">
          <a:blip r:embed="rId11">
            <a:alphaModFix/>
          </a:blip>
          <a:srcRect/>
          <a:stretch/>
        </p:blipFill>
        <p:spPr>
          <a:xfrm>
            <a:off x="8519069" y="2343275"/>
            <a:ext cx="545007" cy="462257"/>
          </a:xfrm>
          <a:prstGeom prst="rect">
            <a:avLst/>
          </a:prstGeom>
          <a:noFill/>
          <a:ln>
            <a:noFill/>
          </a:ln>
        </p:spPr>
      </p:pic>
      <p:pic>
        <p:nvPicPr>
          <p:cNvPr id="288" name="Google Shape;288;p14" descr="Uma imagem com Gráficos, Tipo de letra, design gráfico, design&#10;&#10;Descrição gerada automaticamente"/>
          <p:cNvPicPr preferRelativeResize="0"/>
          <p:nvPr/>
        </p:nvPicPr>
        <p:blipFill rotWithShape="1">
          <a:blip r:embed="rId12">
            <a:alphaModFix/>
          </a:blip>
          <a:srcRect/>
          <a:stretch/>
        </p:blipFill>
        <p:spPr>
          <a:xfrm>
            <a:off x="9503065" y="2445765"/>
            <a:ext cx="675013" cy="278356"/>
          </a:xfrm>
          <a:prstGeom prst="rect">
            <a:avLst/>
          </a:prstGeom>
          <a:noFill/>
          <a:ln>
            <a:noFill/>
          </a:ln>
        </p:spPr>
      </p:pic>
      <p:pic>
        <p:nvPicPr>
          <p:cNvPr id="289" name="Google Shape;289;p14" descr="Uma imagem com círculo&#10;&#10;Descrição gerada automaticamente"/>
          <p:cNvPicPr preferRelativeResize="0"/>
          <p:nvPr/>
        </p:nvPicPr>
        <p:blipFill rotWithShape="1">
          <a:blip r:embed="rId13">
            <a:alphaModFix/>
          </a:blip>
          <a:srcRect/>
          <a:stretch/>
        </p:blipFill>
        <p:spPr>
          <a:xfrm>
            <a:off x="7480608" y="2336195"/>
            <a:ext cx="485843" cy="485843"/>
          </a:xfrm>
          <a:prstGeom prst="rect">
            <a:avLst/>
          </a:prstGeom>
          <a:noFill/>
          <a:ln>
            <a:noFill/>
          </a:ln>
        </p:spPr>
      </p:pic>
      <p:pic>
        <p:nvPicPr>
          <p:cNvPr id="290" name="Google Shape;290;p14" descr="Fechar destaque"/>
          <p:cNvPicPr preferRelativeResize="0"/>
          <p:nvPr/>
        </p:nvPicPr>
        <p:blipFill rotWithShape="1">
          <a:blip r:embed="rId14">
            <a:alphaModFix/>
          </a:blip>
          <a:srcRect/>
          <a:stretch/>
        </p:blipFill>
        <p:spPr>
          <a:xfrm>
            <a:off x="909364" y="2135848"/>
            <a:ext cx="914400" cy="914400"/>
          </a:xfrm>
          <a:prstGeom prst="rect">
            <a:avLst/>
          </a:prstGeom>
          <a:noFill/>
          <a:ln>
            <a:noFill/>
          </a:ln>
        </p:spPr>
      </p:pic>
      <p:pic>
        <p:nvPicPr>
          <p:cNvPr id="291" name="Google Shape;291;p14" descr="Fechar destaque"/>
          <p:cNvPicPr preferRelativeResize="0"/>
          <p:nvPr/>
        </p:nvPicPr>
        <p:blipFill rotWithShape="1">
          <a:blip r:embed="rId14">
            <a:alphaModFix/>
          </a:blip>
          <a:srcRect/>
          <a:stretch/>
        </p:blipFill>
        <p:spPr>
          <a:xfrm>
            <a:off x="3028235" y="2105170"/>
            <a:ext cx="914400" cy="914400"/>
          </a:xfrm>
          <a:prstGeom prst="rect">
            <a:avLst/>
          </a:prstGeom>
          <a:noFill/>
          <a:ln>
            <a:noFill/>
          </a:ln>
        </p:spPr>
      </p:pic>
      <p:pic>
        <p:nvPicPr>
          <p:cNvPr id="292" name="Google Shape;292;p14" descr="Fechar destaque"/>
          <p:cNvPicPr preferRelativeResize="0"/>
          <p:nvPr/>
        </p:nvPicPr>
        <p:blipFill rotWithShape="1">
          <a:blip r:embed="rId14">
            <a:alphaModFix/>
          </a:blip>
          <a:srcRect/>
          <a:stretch/>
        </p:blipFill>
        <p:spPr>
          <a:xfrm>
            <a:off x="4097459" y="2107837"/>
            <a:ext cx="914400" cy="914400"/>
          </a:xfrm>
          <a:prstGeom prst="rect">
            <a:avLst/>
          </a:prstGeom>
          <a:noFill/>
          <a:ln>
            <a:noFill/>
          </a:ln>
        </p:spPr>
      </p:pic>
      <p:pic>
        <p:nvPicPr>
          <p:cNvPr id="293" name="Google Shape;293;p14" descr="Icebergue com preenchimento sólido"/>
          <p:cNvPicPr preferRelativeResize="0"/>
          <p:nvPr/>
        </p:nvPicPr>
        <p:blipFill rotWithShape="1">
          <a:blip r:embed="rId15">
            <a:alphaModFix/>
          </a:blip>
          <a:srcRect/>
          <a:stretch/>
        </p:blipFill>
        <p:spPr>
          <a:xfrm>
            <a:off x="10578175" y="2258783"/>
            <a:ext cx="628547" cy="628547"/>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15"/>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99" name="Google Shape;299;p15" descr="Uma imagem com ar livre, pôr do sol, grupo, bando&#10;&#10;Descrição gerada automaticamente"/>
          <p:cNvPicPr preferRelativeResize="0"/>
          <p:nvPr/>
        </p:nvPicPr>
        <p:blipFill rotWithShape="1">
          <a:blip r:embed="rId3">
            <a:alphaModFix amt="24000"/>
          </a:blip>
          <a:srcRect l="8" t="31" r="19"/>
          <a:stretch/>
        </p:blipFill>
        <p:spPr>
          <a:xfrm>
            <a:off x="0" y="0"/>
            <a:ext cx="12192000" cy="6858000"/>
          </a:xfrm>
          <a:prstGeom prst="rect">
            <a:avLst/>
          </a:prstGeom>
          <a:noFill/>
          <a:ln>
            <a:noFill/>
          </a:ln>
        </p:spPr>
      </p:pic>
      <p:pic>
        <p:nvPicPr>
          <p:cNvPr id="300" name="Google Shape;300;p15"/>
          <p:cNvPicPr preferRelativeResize="0"/>
          <p:nvPr/>
        </p:nvPicPr>
        <p:blipFill rotWithShape="1">
          <a:blip r:embed="rId4">
            <a:alphaModFix/>
          </a:blip>
          <a:srcRect/>
          <a:stretch/>
        </p:blipFill>
        <p:spPr>
          <a:xfrm>
            <a:off x="291101" y="200025"/>
            <a:ext cx="609599" cy="523623"/>
          </a:xfrm>
          <a:prstGeom prst="rect">
            <a:avLst/>
          </a:prstGeom>
          <a:noFill/>
          <a:ln>
            <a:noFill/>
          </a:ln>
        </p:spPr>
      </p:pic>
      <p:sp>
        <p:nvSpPr>
          <p:cNvPr id="301" name="Google Shape;301;p15"/>
          <p:cNvSpPr/>
          <p:nvPr/>
        </p:nvSpPr>
        <p:spPr>
          <a:xfrm>
            <a:off x="893365" y="212192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2" name="Google Shape;302;p15"/>
          <p:cNvSpPr/>
          <p:nvPr/>
        </p:nvSpPr>
        <p:spPr>
          <a:xfrm>
            <a:off x="3010589" y="2093749"/>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3" name="Google Shape;303;p15"/>
          <p:cNvSpPr/>
          <p:nvPr/>
        </p:nvSpPr>
        <p:spPr>
          <a:xfrm>
            <a:off x="1951977" y="2117229"/>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4" name="Google Shape;304;p15"/>
          <p:cNvSpPr/>
          <p:nvPr/>
        </p:nvSpPr>
        <p:spPr>
          <a:xfrm>
            <a:off x="4069201" y="208905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5" name="Google Shape;305;p15"/>
          <p:cNvSpPr/>
          <p:nvPr/>
        </p:nvSpPr>
        <p:spPr>
          <a:xfrm>
            <a:off x="5127813" y="211253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6" name="Google Shape;306;p15"/>
          <p:cNvSpPr/>
          <p:nvPr/>
        </p:nvSpPr>
        <p:spPr>
          <a:xfrm>
            <a:off x="6186425" y="2107837"/>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7" name="Google Shape;307;p15"/>
          <p:cNvSpPr/>
          <p:nvPr/>
        </p:nvSpPr>
        <p:spPr>
          <a:xfrm>
            <a:off x="582706" y="3662171"/>
            <a:ext cx="10981765" cy="2343516"/>
          </a:xfrm>
          <a:prstGeom prst="roundRect">
            <a:avLst>
              <a:gd name="adj" fmla="val 9612"/>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8" name="Google Shape;308;p15"/>
          <p:cNvSpPr/>
          <p:nvPr/>
        </p:nvSpPr>
        <p:spPr>
          <a:xfrm>
            <a:off x="2212149" y="3329798"/>
            <a:ext cx="412789" cy="355853"/>
          </a:xfrm>
          <a:prstGeom prst="triangle">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9" name="Google Shape;309;p15"/>
          <p:cNvSpPr txBox="1"/>
          <p:nvPr/>
        </p:nvSpPr>
        <p:spPr>
          <a:xfrm>
            <a:off x="1907883" y="4066199"/>
            <a:ext cx="838981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b="1">
                <a:solidFill>
                  <a:srgbClr val="5D2576"/>
                </a:solidFill>
                <a:latin typeface="Montserrat"/>
                <a:ea typeface="Montserrat"/>
                <a:cs typeface="Montserrat"/>
                <a:sym typeface="Montserrat"/>
              </a:rPr>
              <a:t>Περιορισμένη πρόσβαση σε υπηρεσίες</a:t>
            </a:r>
            <a:endParaRPr sz="2000" b="1">
              <a:solidFill>
                <a:srgbClr val="5D2576"/>
              </a:solidFill>
              <a:latin typeface="Montserrat"/>
              <a:ea typeface="Montserrat"/>
              <a:cs typeface="Montserrat"/>
              <a:sym typeface="Montserrat"/>
            </a:endParaRPr>
          </a:p>
        </p:txBody>
      </p:sp>
      <p:sp>
        <p:nvSpPr>
          <p:cNvPr id="310" name="Google Shape;310;p15"/>
          <p:cNvSpPr txBox="1"/>
          <p:nvPr/>
        </p:nvSpPr>
        <p:spPr>
          <a:xfrm>
            <a:off x="2702590" y="4532984"/>
            <a:ext cx="6920752"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u="none" strike="noStrike">
                <a:solidFill>
                  <a:srgbClr val="5D2576"/>
                </a:solidFill>
                <a:latin typeface="Montserrat"/>
                <a:ea typeface="Montserrat"/>
                <a:cs typeface="Montserrat"/>
                <a:sym typeface="Montserrat"/>
              </a:rPr>
              <a:t>Η ανεπαρκής ή άνιση πρόσβαση στην υγειονομική περίθαλψη, την εκπαίδευση και τις κοινωνικές υπηρεσίες </a:t>
            </a:r>
            <a:r>
              <a:rPr lang="en-US" sz="1600" b="1" u="none" strike="noStrike">
                <a:solidFill>
                  <a:srgbClr val="5D2576"/>
                </a:solidFill>
                <a:latin typeface="Montserrat"/>
                <a:ea typeface="Montserrat"/>
                <a:cs typeface="Montserrat"/>
                <a:sym typeface="Montserrat"/>
              </a:rPr>
              <a:t>περιθωριοποιεί </a:t>
            </a:r>
            <a:r>
              <a:rPr lang="en-US" sz="1600" u="none" strike="noStrike">
                <a:solidFill>
                  <a:srgbClr val="5D2576"/>
                </a:solidFill>
                <a:latin typeface="Montserrat"/>
                <a:ea typeface="Montserrat"/>
                <a:cs typeface="Montserrat"/>
                <a:sym typeface="Montserrat"/>
              </a:rPr>
              <a:t>περαιτέρω </a:t>
            </a:r>
            <a:r>
              <a:rPr lang="en-US" sz="1600" b="1" u="none" strike="noStrike">
                <a:solidFill>
                  <a:srgbClr val="5D2576"/>
                </a:solidFill>
                <a:latin typeface="Montserrat"/>
                <a:ea typeface="Montserrat"/>
                <a:cs typeface="Montserrat"/>
                <a:sym typeface="Montserrat"/>
              </a:rPr>
              <a:t>τους ευάλωτους πληθυσμούς</a:t>
            </a:r>
            <a:r>
              <a:rPr lang="en-US" sz="1600" u="none" strike="noStrike">
                <a:solidFill>
                  <a:srgbClr val="5D2576"/>
                </a:solidFill>
                <a:latin typeface="Montserrat"/>
                <a:ea typeface="Montserrat"/>
                <a:cs typeface="Montserrat"/>
                <a:sym typeface="Montserrat"/>
              </a:rPr>
              <a:t>, εμποδίζοντας την κοινωνικοοικονομική τους πρόοδο.</a:t>
            </a:r>
            <a:endParaRPr sz="1600" u="none" strike="noStrike">
              <a:solidFill>
                <a:srgbClr val="5D2576"/>
              </a:solidFill>
              <a:latin typeface="Montserrat"/>
              <a:ea typeface="Montserrat"/>
              <a:cs typeface="Montserrat"/>
              <a:sym typeface="Montserrat"/>
            </a:endParaRPr>
          </a:p>
        </p:txBody>
      </p:sp>
      <p:sp>
        <p:nvSpPr>
          <p:cNvPr id="311" name="Google Shape;311;p15"/>
          <p:cNvSpPr/>
          <p:nvPr/>
        </p:nvSpPr>
        <p:spPr>
          <a:xfrm>
            <a:off x="7245037" y="2084357"/>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12" name="Google Shape;312;p15"/>
          <p:cNvSpPr/>
          <p:nvPr/>
        </p:nvSpPr>
        <p:spPr>
          <a:xfrm>
            <a:off x="8303649" y="2079661"/>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13" name="Google Shape;313;p15"/>
          <p:cNvSpPr/>
          <p:nvPr/>
        </p:nvSpPr>
        <p:spPr>
          <a:xfrm>
            <a:off x="9362261" y="2103141"/>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14" name="Google Shape;314;p15"/>
          <p:cNvSpPr/>
          <p:nvPr/>
        </p:nvSpPr>
        <p:spPr>
          <a:xfrm>
            <a:off x="10420872" y="2098445"/>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15" name="Google Shape;315;p15" descr="Casa com preenchimento sólido"/>
          <p:cNvPicPr preferRelativeResize="0"/>
          <p:nvPr/>
        </p:nvPicPr>
        <p:blipFill rotWithShape="1">
          <a:blip r:embed="rId5">
            <a:alphaModFix/>
          </a:blip>
          <a:srcRect/>
          <a:stretch/>
        </p:blipFill>
        <p:spPr>
          <a:xfrm>
            <a:off x="1037348" y="2223644"/>
            <a:ext cx="645168" cy="645168"/>
          </a:xfrm>
          <a:prstGeom prst="rect">
            <a:avLst/>
          </a:prstGeom>
          <a:noFill/>
          <a:ln>
            <a:noFill/>
          </a:ln>
        </p:spPr>
      </p:pic>
      <p:pic>
        <p:nvPicPr>
          <p:cNvPr id="316" name="Google Shape;316;p15" descr="Mão no ar com preenchimento sólido"/>
          <p:cNvPicPr preferRelativeResize="0"/>
          <p:nvPr/>
        </p:nvPicPr>
        <p:blipFill rotWithShape="1">
          <a:blip r:embed="rId6">
            <a:alphaModFix/>
          </a:blip>
          <a:srcRect/>
          <a:stretch/>
        </p:blipFill>
        <p:spPr>
          <a:xfrm>
            <a:off x="2101328" y="2261212"/>
            <a:ext cx="645168" cy="645168"/>
          </a:xfrm>
          <a:prstGeom prst="rect">
            <a:avLst/>
          </a:prstGeom>
          <a:noFill/>
          <a:ln>
            <a:noFill/>
          </a:ln>
        </p:spPr>
      </p:pic>
      <p:pic>
        <p:nvPicPr>
          <p:cNvPr id="317" name="Google Shape;317;p15" descr="Autocarro com preenchimento sólido"/>
          <p:cNvPicPr preferRelativeResize="0"/>
          <p:nvPr/>
        </p:nvPicPr>
        <p:blipFill rotWithShape="1">
          <a:blip r:embed="rId7">
            <a:alphaModFix/>
          </a:blip>
          <a:srcRect/>
          <a:stretch/>
        </p:blipFill>
        <p:spPr>
          <a:xfrm>
            <a:off x="3167504" y="2261212"/>
            <a:ext cx="663673" cy="663673"/>
          </a:xfrm>
          <a:prstGeom prst="rect">
            <a:avLst/>
          </a:prstGeom>
          <a:noFill/>
          <a:ln>
            <a:noFill/>
          </a:ln>
        </p:spPr>
      </p:pic>
      <p:pic>
        <p:nvPicPr>
          <p:cNvPr id="318" name="Google Shape;318;p15" descr="Empréstimo com preenchimento sólido"/>
          <p:cNvPicPr preferRelativeResize="0"/>
          <p:nvPr/>
        </p:nvPicPr>
        <p:blipFill rotWithShape="1">
          <a:blip r:embed="rId8">
            <a:alphaModFix/>
          </a:blip>
          <a:srcRect/>
          <a:stretch/>
        </p:blipFill>
        <p:spPr>
          <a:xfrm>
            <a:off x="5298935" y="2197120"/>
            <a:ext cx="764938" cy="764938"/>
          </a:xfrm>
          <a:prstGeom prst="rect">
            <a:avLst/>
          </a:prstGeom>
          <a:noFill/>
          <a:ln>
            <a:noFill/>
          </a:ln>
        </p:spPr>
      </p:pic>
      <p:pic>
        <p:nvPicPr>
          <p:cNvPr id="319" name="Google Shape;319;p15" descr="Uma imagem com Gráficos, símbolo, Saturação de cores, Tipo de letra&#10;&#10;Descrição gerada automaticamente"/>
          <p:cNvPicPr preferRelativeResize="0"/>
          <p:nvPr/>
        </p:nvPicPr>
        <p:blipFill rotWithShape="1">
          <a:blip r:embed="rId9">
            <a:alphaModFix/>
          </a:blip>
          <a:srcRect/>
          <a:stretch/>
        </p:blipFill>
        <p:spPr>
          <a:xfrm>
            <a:off x="6353554" y="2261212"/>
            <a:ext cx="642113" cy="657133"/>
          </a:xfrm>
          <a:prstGeom prst="rect">
            <a:avLst/>
          </a:prstGeom>
          <a:noFill/>
          <a:ln>
            <a:noFill/>
          </a:ln>
        </p:spPr>
      </p:pic>
      <p:pic>
        <p:nvPicPr>
          <p:cNvPr id="320" name="Google Shape;320;p15" descr="Mão aberta com uma planta com preenchimento sólido"/>
          <p:cNvPicPr preferRelativeResize="0"/>
          <p:nvPr/>
        </p:nvPicPr>
        <p:blipFill rotWithShape="1">
          <a:blip r:embed="rId10">
            <a:alphaModFix/>
          </a:blip>
          <a:srcRect/>
          <a:stretch/>
        </p:blipFill>
        <p:spPr>
          <a:xfrm>
            <a:off x="4229773" y="2237664"/>
            <a:ext cx="617128" cy="617128"/>
          </a:xfrm>
          <a:prstGeom prst="rect">
            <a:avLst/>
          </a:prstGeom>
          <a:noFill/>
          <a:ln>
            <a:noFill/>
          </a:ln>
        </p:spPr>
      </p:pic>
      <p:pic>
        <p:nvPicPr>
          <p:cNvPr id="321" name="Google Shape;321;p15" descr="Uma imagem com coração, clipart&#10;&#10;Descrição gerada automaticamente"/>
          <p:cNvPicPr preferRelativeResize="0"/>
          <p:nvPr/>
        </p:nvPicPr>
        <p:blipFill rotWithShape="1">
          <a:blip r:embed="rId11">
            <a:alphaModFix/>
          </a:blip>
          <a:srcRect/>
          <a:stretch/>
        </p:blipFill>
        <p:spPr>
          <a:xfrm>
            <a:off x="8519069" y="2343275"/>
            <a:ext cx="545007" cy="462257"/>
          </a:xfrm>
          <a:prstGeom prst="rect">
            <a:avLst/>
          </a:prstGeom>
          <a:noFill/>
          <a:ln>
            <a:noFill/>
          </a:ln>
        </p:spPr>
      </p:pic>
      <p:pic>
        <p:nvPicPr>
          <p:cNvPr id="322" name="Google Shape;322;p15" descr="Uma imagem com Gráficos, Tipo de letra, design gráfico, design&#10;&#10;Descrição gerada automaticamente"/>
          <p:cNvPicPr preferRelativeResize="0"/>
          <p:nvPr/>
        </p:nvPicPr>
        <p:blipFill rotWithShape="1">
          <a:blip r:embed="rId12">
            <a:alphaModFix/>
          </a:blip>
          <a:srcRect/>
          <a:stretch/>
        </p:blipFill>
        <p:spPr>
          <a:xfrm>
            <a:off x="9503065" y="2445765"/>
            <a:ext cx="675013" cy="278356"/>
          </a:xfrm>
          <a:prstGeom prst="rect">
            <a:avLst/>
          </a:prstGeom>
          <a:noFill/>
          <a:ln>
            <a:noFill/>
          </a:ln>
        </p:spPr>
      </p:pic>
      <p:pic>
        <p:nvPicPr>
          <p:cNvPr id="323" name="Google Shape;323;p15" descr="Uma imagem com círculo&#10;&#10;Descrição gerada automaticamente"/>
          <p:cNvPicPr preferRelativeResize="0"/>
          <p:nvPr/>
        </p:nvPicPr>
        <p:blipFill rotWithShape="1">
          <a:blip r:embed="rId13">
            <a:alphaModFix/>
          </a:blip>
          <a:srcRect/>
          <a:stretch/>
        </p:blipFill>
        <p:spPr>
          <a:xfrm>
            <a:off x="7480608" y="2336195"/>
            <a:ext cx="485843" cy="485843"/>
          </a:xfrm>
          <a:prstGeom prst="rect">
            <a:avLst/>
          </a:prstGeom>
          <a:noFill/>
          <a:ln>
            <a:noFill/>
          </a:ln>
        </p:spPr>
      </p:pic>
      <p:pic>
        <p:nvPicPr>
          <p:cNvPr id="324" name="Google Shape;324;p15" descr="Fechar destaque"/>
          <p:cNvPicPr preferRelativeResize="0"/>
          <p:nvPr/>
        </p:nvPicPr>
        <p:blipFill rotWithShape="1">
          <a:blip r:embed="rId14">
            <a:alphaModFix/>
          </a:blip>
          <a:srcRect/>
          <a:stretch/>
        </p:blipFill>
        <p:spPr>
          <a:xfrm>
            <a:off x="909364" y="2135848"/>
            <a:ext cx="914400" cy="914400"/>
          </a:xfrm>
          <a:prstGeom prst="rect">
            <a:avLst/>
          </a:prstGeom>
          <a:noFill/>
          <a:ln>
            <a:noFill/>
          </a:ln>
        </p:spPr>
      </p:pic>
      <p:pic>
        <p:nvPicPr>
          <p:cNvPr id="325" name="Google Shape;325;p15" descr="Fechar destaque"/>
          <p:cNvPicPr preferRelativeResize="0"/>
          <p:nvPr/>
        </p:nvPicPr>
        <p:blipFill rotWithShape="1">
          <a:blip r:embed="rId14">
            <a:alphaModFix/>
          </a:blip>
          <a:srcRect/>
          <a:stretch/>
        </p:blipFill>
        <p:spPr>
          <a:xfrm>
            <a:off x="3028235" y="2105170"/>
            <a:ext cx="914400" cy="914400"/>
          </a:xfrm>
          <a:prstGeom prst="rect">
            <a:avLst/>
          </a:prstGeom>
          <a:noFill/>
          <a:ln>
            <a:noFill/>
          </a:ln>
        </p:spPr>
      </p:pic>
      <p:pic>
        <p:nvPicPr>
          <p:cNvPr id="326" name="Google Shape;326;p15" descr="Fechar destaque"/>
          <p:cNvPicPr preferRelativeResize="0"/>
          <p:nvPr/>
        </p:nvPicPr>
        <p:blipFill rotWithShape="1">
          <a:blip r:embed="rId14">
            <a:alphaModFix/>
          </a:blip>
          <a:srcRect/>
          <a:stretch/>
        </p:blipFill>
        <p:spPr>
          <a:xfrm>
            <a:off x="4097459" y="2107837"/>
            <a:ext cx="914400" cy="914400"/>
          </a:xfrm>
          <a:prstGeom prst="rect">
            <a:avLst/>
          </a:prstGeom>
          <a:noFill/>
          <a:ln>
            <a:noFill/>
          </a:ln>
        </p:spPr>
      </p:pic>
      <p:pic>
        <p:nvPicPr>
          <p:cNvPr id="327" name="Google Shape;327;p15" descr="Icebergue com preenchimento sólido"/>
          <p:cNvPicPr preferRelativeResize="0"/>
          <p:nvPr/>
        </p:nvPicPr>
        <p:blipFill rotWithShape="1">
          <a:blip r:embed="rId15">
            <a:alphaModFix/>
          </a:blip>
          <a:srcRect/>
          <a:stretch/>
        </p:blipFill>
        <p:spPr>
          <a:xfrm>
            <a:off x="10578175" y="2258783"/>
            <a:ext cx="628547" cy="628547"/>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16"/>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33" name="Google Shape;333;p16" descr="Uma imagem com ar livre, pôr do sol, grupo, bando&#10;&#10;Descrição gerada automaticamente"/>
          <p:cNvPicPr preferRelativeResize="0"/>
          <p:nvPr/>
        </p:nvPicPr>
        <p:blipFill rotWithShape="1">
          <a:blip r:embed="rId3">
            <a:alphaModFix amt="24000"/>
          </a:blip>
          <a:srcRect l="8" t="31" r="19"/>
          <a:stretch/>
        </p:blipFill>
        <p:spPr>
          <a:xfrm>
            <a:off x="0" y="0"/>
            <a:ext cx="12192000" cy="6858000"/>
          </a:xfrm>
          <a:prstGeom prst="rect">
            <a:avLst/>
          </a:prstGeom>
          <a:noFill/>
          <a:ln>
            <a:noFill/>
          </a:ln>
        </p:spPr>
      </p:pic>
      <p:pic>
        <p:nvPicPr>
          <p:cNvPr id="334" name="Google Shape;334;p16"/>
          <p:cNvPicPr preferRelativeResize="0"/>
          <p:nvPr/>
        </p:nvPicPr>
        <p:blipFill rotWithShape="1">
          <a:blip r:embed="rId4">
            <a:alphaModFix/>
          </a:blip>
          <a:srcRect/>
          <a:stretch/>
        </p:blipFill>
        <p:spPr>
          <a:xfrm>
            <a:off x="291101" y="200025"/>
            <a:ext cx="609599" cy="523623"/>
          </a:xfrm>
          <a:prstGeom prst="rect">
            <a:avLst/>
          </a:prstGeom>
          <a:noFill/>
          <a:ln>
            <a:noFill/>
          </a:ln>
        </p:spPr>
      </p:pic>
      <p:sp>
        <p:nvSpPr>
          <p:cNvPr id="335" name="Google Shape;335;p16"/>
          <p:cNvSpPr/>
          <p:nvPr/>
        </p:nvSpPr>
        <p:spPr>
          <a:xfrm>
            <a:off x="893365" y="212192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36" name="Google Shape;336;p16"/>
          <p:cNvSpPr/>
          <p:nvPr/>
        </p:nvSpPr>
        <p:spPr>
          <a:xfrm>
            <a:off x="3010589" y="2093749"/>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37" name="Google Shape;337;p16"/>
          <p:cNvSpPr/>
          <p:nvPr/>
        </p:nvSpPr>
        <p:spPr>
          <a:xfrm>
            <a:off x="1951977" y="2117229"/>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38" name="Google Shape;338;p16"/>
          <p:cNvSpPr/>
          <p:nvPr/>
        </p:nvSpPr>
        <p:spPr>
          <a:xfrm>
            <a:off x="4069201" y="208905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39" name="Google Shape;339;p16"/>
          <p:cNvSpPr/>
          <p:nvPr/>
        </p:nvSpPr>
        <p:spPr>
          <a:xfrm>
            <a:off x="5127813" y="211253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40" name="Google Shape;340;p16"/>
          <p:cNvSpPr/>
          <p:nvPr/>
        </p:nvSpPr>
        <p:spPr>
          <a:xfrm>
            <a:off x="6186425" y="2107837"/>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41" name="Google Shape;341;p16"/>
          <p:cNvSpPr/>
          <p:nvPr/>
        </p:nvSpPr>
        <p:spPr>
          <a:xfrm>
            <a:off x="582706" y="3662171"/>
            <a:ext cx="10981765" cy="2343516"/>
          </a:xfrm>
          <a:prstGeom prst="roundRect">
            <a:avLst>
              <a:gd name="adj" fmla="val 9612"/>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42" name="Google Shape;342;p16"/>
          <p:cNvSpPr/>
          <p:nvPr/>
        </p:nvSpPr>
        <p:spPr>
          <a:xfrm>
            <a:off x="3292945" y="3329798"/>
            <a:ext cx="412789" cy="355853"/>
          </a:xfrm>
          <a:prstGeom prst="triangle">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43" name="Google Shape;343;p16"/>
          <p:cNvSpPr txBox="1"/>
          <p:nvPr/>
        </p:nvSpPr>
        <p:spPr>
          <a:xfrm>
            <a:off x="1907883" y="4066199"/>
            <a:ext cx="8389800" cy="4002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b="1">
                <a:solidFill>
                  <a:srgbClr val="5D2576"/>
                </a:solidFill>
                <a:latin typeface="Montserrat"/>
                <a:ea typeface="Montserrat"/>
                <a:cs typeface="Montserrat"/>
                <a:sym typeface="Montserrat"/>
              </a:rPr>
              <a:t>Ανισότητα στον τομέα των μεταφορών</a:t>
            </a:r>
            <a:endParaRPr sz="2000" b="1">
              <a:solidFill>
                <a:srgbClr val="5D2576"/>
              </a:solidFill>
              <a:latin typeface="Montserrat"/>
              <a:ea typeface="Montserrat"/>
              <a:cs typeface="Montserrat"/>
              <a:sym typeface="Montserrat"/>
            </a:endParaRPr>
          </a:p>
        </p:txBody>
      </p:sp>
      <p:sp>
        <p:nvSpPr>
          <p:cNvPr id="344" name="Google Shape;344;p16"/>
          <p:cNvSpPr txBox="1"/>
          <p:nvPr/>
        </p:nvSpPr>
        <p:spPr>
          <a:xfrm>
            <a:off x="2702590" y="4532984"/>
            <a:ext cx="6920700" cy="831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u="none" strike="noStrike">
                <a:solidFill>
                  <a:srgbClr val="5D2576"/>
                </a:solidFill>
                <a:latin typeface="Montserrat"/>
                <a:ea typeface="Montserrat"/>
                <a:cs typeface="Montserrat"/>
                <a:sym typeface="Montserrat"/>
              </a:rPr>
              <a:t>Η ανεπαρκής υποδομή δημόσιων μεταφορών </a:t>
            </a:r>
            <a:r>
              <a:rPr lang="en-US" sz="1600" b="1" u="none" strike="noStrike">
                <a:solidFill>
                  <a:srgbClr val="5D2576"/>
                </a:solidFill>
                <a:latin typeface="Montserrat"/>
                <a:ea typeface="Montserrat"/>
                <a:cs typeface="Montserrat"/>
                <a:sym typeface="Montserrat"/>
              </a:rPr>
              <a:t>επηρεάζει δυσανάλογα τις περιθωριοποιημένες κοινότητες</a:t>
            </a:r>
            <a:r>
              <a:rPr lang="en-US" sz="1600" u="none" strike="noStrike">
                <a:solidFill>
                  <a:srgbClr val="5D2576"/>
                </a:solidFill>
                <a:latin typeface="Montserrat"/>
                <a:ea typeface="Montserrat"/>
                <a:cs typeface="Montserrat"/>
                <a:sym typeface="Montserrat"/>
              </a:rPr>
              <a:t>, περιορίζοντας την πρόσβασ</a:t>
            </a:r>
            <a:r>
              <a:rPr lang="en-US" sz="1600">
                <a:solidFill>
                  <a:srgbClr val="5D2576"/>
                </a:solidFill>
                <a:latin typeface="Montserrat"/>
                <a:ea typeface="Montserrat"/>
                <a:cs typeface="Montserrat"/>
                <a:sym typeface="Montserrat"/>
              </a:rPr>
              <a:t>ή τους</a:t>
            </a:r>
            <a:r>
              <a:rPr lang="en-US" sz="1600" u="none" strike="noStrike">
                <a:solidFill>
                  <a:srgbClr val="5D2576"/>
                </a:solidFill>
                <a:latin typeface="Montserrat"/>
                <a:ea typeface="Montserrat"/>
                <a:cs typeface="Montserrat"/>
                <a:sym typeface="Montserrat"/>
              </a:rPr>
              <a:t> σε βασικές υπηρεσίες και ευκαιρίες.</a:t>
            </a:r>
            <a:endParaRPr sz="1600" u="none" strike="noStrike">
              <a:solidFill>
                <a:srgbClr val="5D2576"/>
              </a:solidFill>
              <a:latin typeface="Montserrat"/>
              <a:ea typeface="Montserrat"/>
              <a:cs typeface="Montserrat"/>
              <a:sym typeface="Montserrat"/>
            </a:endParaRPr>
          </a:p>
        </p:txBody>
      </p:sp>
      <p:sp>
        <p:nvSpPr>
          <p:cNvPr id="345" name="Google Shape;345;p16"/>
          <p:cNvSpPr/>
          <p:nvPr/>
        </p:nvSpPr>
        <p:spPr>
          <a:xfrm>
            <a:off x="7245037" y="2084357"/>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46" name="Google Shape;346;p16"/>
          <p:cNvSpPr/>
          <p:nvPr/>
        </p:nvSpPr>
        <p:spPr>
          <a:xfrm>
            <a:off x="8303649" y="2079661"/>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47" name="Google Shape;347;p16"/>
          <p:cNvSpPr/>
          <p:nvPr/>
        </p:nvSpPr>
        <p:spPr>
          <a:xfrm>
            <a:off x="9362261" y="2103141"/>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48" name="Google Shape;348;p16"/>
          <p:cNvSpPr/>
          <p:nvPr/>
        </p:nvSpPr>
        <p:spPr>
          <a:xfrm>
            <a:off x="10420872" y="2098445"/>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49" name="Google Shape;349;p16" descr="Casa com preenchimento sólido"/>
          <p:cNvPicPr preferRelativeResize="0"/>
          <p:nvPr/>
        </p:nvPicPr>
        <p:blipFill rotWithShape="1">
          <a:blip r:embed="rId5">
            <a:alphaModFix/>
          </a:blip>
          <a:srcRect/>
          <a:stretch/>
        </p:blipFill>
        <p:spPr>
          <a:xfrm>
            <a:off x="1037348" y="2223644"/>
            <a:ext cx="645168" cy="645168"/>
          </a:xfrm>
          <a:prstGeom prst="rect">
            <a:avLst/>
          </a:prstGeom>
          <a:noFill/>
          <a:ln>
            <a:noFill/>
          </a:ln>
        </p:spPr>
      </p:pic>
      <p:pic>
        <p:nvPicPr>
          <p:cNvPr id="350" name="Google Shape;350;p16" descr="Mão no ar com preenchimento sólido"/>
          <p:cNvPicPr preferRelativeResize="0"/>
          <p:nvPr/>
        </p:nvPicPr>
        <p:blipFill rotWithShape="1">
          <a:blip r:embed="rId6">
            <a:alphaModFix/>
          </a:blip>
          <a:srcRect/>
          <a:stretch/>
        </p:blipFill>
        <p:spPr>
          <a:xfrm>
            <a:off x="2101328" y="2261212"/>
            <a:ext cx="645168" cy="645168"/>
          </a:xfrm>
          <a:prstGeom prst="rect">
            <a:avLst/>
          </a:prstGeom>
          <a:noFill/>
          <a:ln>
            <a:noFill/>
          </a:ln>
        </p:spPr>
      </p:pic>
      <p:pic>
        <p:nvPicPr>
          <p:cNvPr id="351" name="Google Shape;351;p16" descr="Autocarro com preenchimento sólido"/>
          <p:cNvPicPr preferRelativeResize="0"/>
          <p:nvPr/>
        </p:nvPicPr>
        <p:blipFill rotWithShape="1">
          <a:blip r:embed="rId7">
            <a:alphaModFix/>
          </a:blip>
          <a:srcRect/>
          <a:stretch/>
        </p:blipFill>
        <p:spPr>
          <a:xfrm>
            <a:off x="3167504" y="2261212"/>
            <a:ext cx="663673" cy="663673"/>
          </a:xfrm>
          <a:prstGeom prst="rect">
            <a:avLst/>
          </a:prstGeom>
          <a:noFill/>
          <a:ln>
            <a:noFill/>
          </a:ln>
        </p:spPr>
      </p:pic>
      <p:pic>
        <p:nvPicPr>
          <p:cNvPr id="352" name="Google Shape;352;p16" descr="Empréstimo com preenchimento sólido"/>
          <p:cNvPicPr preferRelativeResize="0"/>
          <p:nvPr/>
        </p:nvPicPr>
        <p:blipFill rotWithShape="1">
          <a:blip r:embed="rId8">
            <a:alphaModFix/>
          </a:blip>
          <a:srcRect/>
          <a:stretch/>
        </p:blipFill>
        <p:spPr>
          <a:xfrm>
            <a:off x="5298935" y="2197120"/>
            <a:ext cx="764938" cy="764938"/>
          </a:xfrm>
          <a:prstGeom prst="rect">
            <a:avLst/>
          </a:prstGeom>
          <a:noFill/>
          <a:ln>
            <a:noFill/>
          </a:ln>
        </p:spPr>
      </p:pic>
      <p:pic>
        <p:nvPicPr>
          <p:cNvPr id="353" name="Google Shape;353;p16" descr="Uma imagem com Gráficos, símbolo, Saturação de cores, Tipo de letra&#10;&#10;Descrição gerada automaticamente"/>
          <p:cNvPicPr preferRelativeResize="0"/>
          <p:nvPr/>
        </p:nvPicPr>
        <p:blipFill rotWithShape="1">
          <a:blip r:embed="rId9">
            <a:alphaModFix/>
          </a:blip>
          <a:srcRect/>
          <a:stretch/>
        </p:blipFill>
        <p:spPr>
          <a:xfrm>
            <a:off x="6353554" y="2261212"/>
            <a:ext cx="642113" cy="657133"/>
          </a:xfrm>
          <a:prstGeom prst="rect">
            <a:avLst/>
          </a:prstGeom>
          <a:noFill/>
          <a:ln>
            <a:noFill/>
          </a:ln>
        </p:spPr>
      </p:pic>
      <p:pic>
        <p:nvPicPr>
          <p:cNvPr id="354" name="Google Shape;354;p16" descr="Mão aberta com uma planta com preenchimento sólido"/>
          <p:cNvPicPr preferRelativeResize="0"/>
          <p:nvPr/>
        </p:nvPicPr>
        <p:blipFill rotWithShape="1">
          <a:blip r:embed="rId10">
            <a:alphaModFix/>
          </a:blip>
          <a:srcRect/>
          <a:stretch/>
        </p:blipFill>
        <p:spPr>
          <a:xfrm>
            <a:off x="4229773" y="2237664"/>
            <a:ext cx="617128" cy="617128"/>
          </a:xfrm>
          <a:prstGeom prst="rect">
            <a:avLst/>
          </a:prstGeom>
          <a:noFill/>
          <a:ln>
            <a:noFill/>
          </a:ln>
        </p:spPr>
      </p:pic>
      <p:pic>
        <p:nvPicPr>
          <p:cNvPr id="355" name="Google Shape;355;p16" descr="Uma imagem com coração, clipart&#10;&#10;Descrição gerada automaticamente"/>
          <p:cNvPicPr preferRelativeResize="0"/>
          <p:nvPr/>
        </p:nvPicPr>
        <p:blipFill rotWithShape="1">
          <a:blip r:embed="rId11">
            <a:alphaModFix/>
          </a:blip>
          <a:srcRect/>
          <a:stretch/>
        </p:blipFill>
        <p:spPr>
          <a:xfrm>
            <a:off x="8519069" y="2343275"/>
            <a:ext cx="545007" cy="462257"/>
          </a:xfrm>
          <a:prstGeom prst="rect">
            <a:avLst/>
          </a:prstGeom>
          <a:noFill/>
          <a:ln>
            <a:noFill/>
          </a:ln>
        </p:spPr>
      </p:pic>
      <p:pic>
        <p:nvPicPr>
          <p:cNvPr id="356" name="Google Shape;356;p16" descr="Uma imagem com Gráficos, Tipo de letra, design gráfico, design&#10;&#10;Descrição gerada automaticamente"/>
          <p:cNvPicPr preferRelativeResize="0"/>
          <p:nvPr/>
        </p:nvPicPr>
        <p:blipFill rotWithShape="1">
          <a:blip r:embed="rId12">
            <a:alphaModFix/>
          </a:blip>
          <a:srcRect/>
          <a:stretch/>
        </p:blipFill>
        <p:spPr>
          <a:xfrm>
            <a:off x="9503065" y="2445765"/>
            <a:ext cx="675013" cy="278356"/>
          </a:xfrm>
          <a:prstGeom prst="rect">
            <a:avLst/>
          </a:prstGeom>
          <a:noFill/>
          <a:ln>
            <a:noFill/>
          </a:ln>
        </p:spPr>
      </p:pic>
      <p:pic>
        <p:nvPicPr>
          <p:cNvPr id="357" name="Google Shape;357;p16" descr="Uma imagem com círculo&#10;&#10;Descrição gerada automaticamente"/>
          <p:cNvPicPr preferRelativeResize="0"/>
          <p:nvPr/>
        </p:nvPicPr>
        <p:blipFill rotWithShape="1">
          <a:blip r:embed="rId13">
            <a:alphaModFix/>
          </a:blip>
          <a:srcRect/>
          <a:stretch/>
        </p:blipFill>
        <p:spPr>
          <a:xfrm>
            <a:off x="7480608" y="2336195"/>
            <a:ext cx="485843" cy="485843"/>
          </a:xfrm>
          <a:prstGeom prst="rect">
            <a:avLst/>
          </a:prstGeom>
          <a:noFill/>
          <a:ln>
            <a:noFill/>
          </a:ln>
        </p:spPr>
      </p:pic>
      <p:pic>
        <p:nvPicPr>
          <p:cNvPr id="358" name="Google Shape;358;p16" descr="Fechar destaque"/>
          <p:cNvPicPr preferRelativeResize="0"/>
          <p:nvPr/>
        </p:nvPicPr>
        <p:blipFill rotWithShape="1">
          <a:blip r:embed="rId14">
            <a:alphaModFix/>
          </a:blip>
          <a:srcRect/>
          <a:stretch/>
        </p:blipFill>
        <p:spPr>
          <a:xfrm>
            <a:off x="909364" y="2135848"/>
            <a:ext cx="914400" cy="914400"/>
          </a:xfrm>
          <a:prstGeom prst="rect">
            <a:avLst/>
          </a:prstGeom>
          <a:noFill/>
          <a:ln>
            <a:noFill/>
          </a:ln>
        </p:spPr>
      </p:pic>
      <p:pic>
        <p:nvPicPr>
          <p:cNvPr id="359" name="Google Shape;359;p16" descr="Fechar destaque"/>
          <p:cNvPicPr preferRelativeResize="0"/>
          <p:nvPr/>
        </p:nvPicPr>
        <p:blipFill rotWithShape="1">
          <a:blip r:embed="rId14">
            <a:alphaModFix/>
          </a:blip>
          <a:srcRect/>
          <a:stretch/>
        </p:blipFill>
        <p:spPr>
          <a:xfrm>
            <a:off x="3028235" y="2105170"/>
            <a:ext cx="914400" cy="914400"/>
          </a:xfrm>
          <a:prstGeom prst="rect">
            <a:avLst/>
          </a:prstGeom>
          <a:noFill/>
          <a:ln>
            <a:noFill/>
          </a:ln>
        </p:spPr>
      </p:pic>
      <p:pic>
        <p:nvPicPr>
          <p:cNvPr id="360" name="Google Shape;360;p16" descr="Fechar destaque"/>
          <p:cNvPicPr preferRelativeResize="0"/>
          <p:nvPr/>
        </p:nvPicPr>
        <p:blipFill rotWithShape="1">
          <a:blip r:embed="rId14">
            <a:alphaModFix/>
          </a:blip>
          <a:srcRect/>
          <a:stretch/>
        </p:blipFill>
        <p:spPr>
          <a:xfrm>
            <a:off x="4097459" y="2107837"/>
            <a:ext cx="914400" cy="914400"/>
          </a:xfrm>
          <a:prstGeom prst="rect">
            <a:avLst/>
          </a:prstGeom>
          <a:noFill/>
          <a:ln>
            <a:noFill/>
          </a:ln>
        </p:spPr>
      </p:pic>
      <p:pic>
        <p:nvPicPr>
          <p:cNvPr id="361" name="Google Shape;361;p16" descr="Icebergue com preenchimento sólido"/>
          <p:cNvPicPr preferRelativeResize="0"/>
          <p:nvPr/>
        </p:nvPicPr>
        <p:blipFill rotWithShape="1">
          <a:blip r:embed="rId15">
            <a:alphaModFix/>
          </a:blip>
          <a:srcRect/>
          <a:stretch/>
        </p:blipFill>
        <p:spPr>
          <a:xfrm>
            <a:off x="10578175" y="2258783"/>
            <a:ext cx="628547" cy="628547"/>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p17"/>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67" name="Google Shape;367;p17" descr="Uma imagem com ar livre, pôr do sol, grupo, bando&#10;&#10;Descrição gerada automaticamente"/>
          <p:cNvPicPr preferRelativeResize="0"/>
          <p:nvPr/>
        </p:nvPicPr>
        <p:blipFill rotWithShape="1">
          <a:blip r:embed="rId3">
            <a:alphaModFix amt="24000"/>
          </a:blip>
          <a:srcRect l="8" t="31" r="19"/>
          <a:stretch/>
        </p:blipFill>
        <p:spPr>
          <a:xfrm>
            <a:off x="0" y="0"/>
            <a:ext cx="12192000" cy="6858000"/>
          </a:xfrm>
          <a:prstGeom prst="rect">
            <a:avLst/>
          </a:prstGeom>
          <a:noFill/>
          <a:ln>
            <a:noFill/>
          </a:ln>
        </p:spPr>
      </p:pic>
      <p:pic>
        <p:nvPicPr>
          <p:cNvPr id="368" name="Google Shape;368;p17"/>
          <p:cNvPicPr preferRelativeResize="0"/>
          <p:nvPr/>
        </p:nvPicPr>
        <p:blipFill rotWithShape="1">
          <a:blip r:embed="rId4">
            <a:alphaModFix/>
          </a:blip>
          <a:srcRect/>
          <a:stretch/>
        </p:blipFill>
        <p:spPr>
          <a:xfrm>
            <a:off x="291101" y="200025"/>
            <a:ext cx="609599" cy="523623"/>
          </a:xfrm>
          <a:prstGeom prst="rect">
            <a:avLst/>
          </a:prstGeom>
          <a:noFill/>
          <a:ln>
            <a:noFill/>
          </a:ln>
        </p:spPr>
      </p:pic>
      <p:sp>
        <p:nvSpPr>
          <p:cNvPr id="369" name="Google Shape;369;p17"/>
          <p:cNvSpPr/>
          <p:nvPr/>
        </p:nvSpPr>
        <p:spPr>
          <a:xfrm>
            <a:off x="893365" y="212192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70" name="Google Shape;370;p17"/>
          <p:cNvSpPr/>
          <p:nvPr/>
        </p:nvSpPr>
        <p:spPr>
          <a:xfrm>
            <a:off x="3010589" y="2093749"/>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71" name="Google Shape;371;p17"/>
          <p:cNvSpPr/>
          <p:nvPr/>
        </p:nvSpPr>
        <p:spPr>
          <a:xfrm>
            <a:off x="1951977" y="2117229"/>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72" name="Google Shape;372;p17"/>
          <p:cNvSpPr/>
          <p:nvPr/>
        </p:nvSpPr>
        <p:spPr>
          <a:xfrm>
            <a:off x="4069201" y="208905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73" name="Google Shape;373;p17"/>
          <p:cNvSpPr/>
          <p:nvPr/>
        </p:nvSpPr>
        <p:spPr>
          <a:xfrm>
            <a:off x="5127813" y="211253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74" name="Google Shape;374;p17"/>
          <p:cNvSpPr/>
          <p:nvPr/>
        </p:nvSpPr>
        <p:spPr>
          <a:xfrm>
            <a:off x="6186425" y="2107837"/>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75" name="Google Shape;375;p17"/>
          <p:cNvSpPr/>
          <p:nvPr/>
        </p:nvSpPr>
        <p:spPr>
          <a:xfrm>
            <a:off x="582706" y="3662171"/>
            <a:ext cx="10981765" cy="2343516"/>
          </a:xfrm>
          <a:prstGeom prst="roundRect">
            <a:avLst>
              <a:gd name="adj" fmla="val 9612"/>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76" name="Google Shape;376;p17"/>
          <p:cNvSpPr/>
          <p:nvPr/>
        </p:nvSpPr>
        <p:spPr>
          <a:xfrm>
            <a:off x="4348264" y="3329798"/>
            <a:ext cx="412789" cy="355853"/>
          </a:xfrm>
          <a:prstGeom prst="triangle">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77" name="Google Shape;377;p17"/>
          <p:cNvSpPr txBox="1"/>
          <p:nvPr/>
        </p:nvSpPr>
        <p:spPr>
          <a:xfrm>
            <a:off x="1907883" y="4066199"/>
            <a:ext cx="838981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b="1">
                <a:solidFill>
                  <a:srgbClr val="5D2576"/>
                </a:solidFill>
                <a:latin typeface="Montserrat"/>
                <a:ea typeface="Montserrat"/>
                <a:cs typeface="Montserrat"/>
                <a:sym typeface="Montserrat"/>
              </a:rPr>
              <a:t>Περιβαλλοντική αδικία</a:t>
            </a:r>
            <a:endParaRPr sz="2000" b="1">
              <a:solidFill>
                <a:srgbClr val="5D2576"/>
              </a:solidFill>
              <a:latin typeface="Montserrat"/>
              <a:ea typeface="Montserrat"/>
              <a:cs typeface="Montserrat"/>
              <a:sym typeface="Montserrat"/>
            </a:endParaRPr>
          </a:p>
        </p:txBody>
      </p:sp>
      <p:sp>
        <p:nvSpPr>
          <p:cNvPr id="378" name="Google Shape;378;p17"/>
          <p:cNvSpPr txBox="1"/>
          <p:nvPr/>
        </p:nvSpPr>
        <p:spPr>
          <a:xfrm>
            <a:off x="2635915" y="4532984"/>
            <a:ext cx="6920752"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u="none" strike="noStrike">
                <a:solidFill>
                  <a:srgbClr val="5D2576"/>
                </a:solidFill>
                <a:latin typeface="Montserrat"/>
                <a:ea typeface="Montserrat"/>
                <a:cs typeface="Montserrat"/>
                <a:sym typeface="Montserrat"/>
              </a:rPr>
              <a:t>Οι περιθωριοποιημένες γειτονιές </a:t>
            </a:r>
            <a:r>
              <a:rPr lang="en-US" sz="1600" u="none" strike="noStrike">
                <a:solidFill>
                  <a:srgbClr val="5D2576"/>
                </a:solidFill>
                <a:latin typeface="Montserrat"/>
                <a:ea typeface="Montserrat"/>
                <a:cs typeface="Montserrat"/>
                <a:sym typeface="Montserrat"/>
              </a:rPr>
              <a:t>συχνά φέρουν το κύριο βάρος των περιβαλλοντικών κινδύνων και της ρύπανσης, επιδεινώνοντας τις ανισότητες στην υγεία των κατοίκων τους και τις κοινωνικοοικονομικές ανισότητες.</a:t>
            </a:r>
            <a:endParaRPr sz="1600" u="none" strike="noStrike">
              <a:solidFill>
                <a:srgbClr val="5D2576"/>
              </a:solidFill>
              <a:latin typeface="Montserrat"/>
              <a:ea typeface="Montserrat"/>
              <a:cs typeface="Montserrat"/>
              <a:sym typeface="Montserrat"/>
            </a:endParaRPr>
          </a:p>
        </p:txBody>
      </p:sp>
      <p:sp>
        <p:nvSpPr>
          <p:cNvPr id="379" name="Google Shape;379;p17"/>
          <p:cNvSpPr/>
          <p:nvPr/>
        </p:nvSpPr>
        <p:spPr>
          <a:xfrm>
            <a:off x="7245037" y="2084357"/>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80" name="Google Shape;380;p17"/>
          <p:cNvSpPr/>
          <p:nvPr/>
        </p:nvSpPr>
        <p:spPr>
          <a:xfrm>
            <a:off x="8303649" y="2079661"/>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81" name="Google Shape;381;p17"/>
          <p:cNvSpPr/>
          <p:nvPr/>
        </p:nvSpPr>
        <p:spPr>
          <a:xfrm>
            <a:off x="9362261" y="2103141"/>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82" name="Google Shape;382;p17"/>
          <p:cNvSpPr/>
          <p:nvPr/>
        </p:nvSpPr>
        <p:spPr>
          <a:xfrm>
            <a:off x="10420872" y="2098445"/>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83" name="Google Shape;383;p17" descr="Casa com preenchimento sólido"/>
          <p:cNvPicPr preferRelativeResize="0"/>
          <p:nvPr/>
        </p:nvPicPr>
        <p:blipFill rotWithShape="1">
          <a:blip r:embed="rId5">
            <a:alphaModFix/>
          </a:blip>
          <a:srcRect/>
          <a:stretch/>
        </p:blipFill>
        <p:spPr>
          <a:xfrm>
            <a:off x="1037348" y="2223644"/>
            <a:ext cx="645168" cy="645168"/>
          </a:xfrm>
          <a:prstGeom prst="rect">
            <a:avLst/>
          </a:prstGeom>
          <a:noFill/>
          <a:ln>
            <a:noFill/>
          </a:ln>
        </p:spPr>
      </p:pic>
      <p:pic>
        <p:nvPicPr>
          <p:cNvPr id="384" name="Google Shape;384;p17" descr="Mão no ar com preenchimento sólido"/>
          <p:cNvPicPr preferRelativeResize="0"/>
          <p:nvPr/>
        </p:nvPicPr>
        <p:blipFill rotWithShape="1">
          <a:blip r:embed="rId6">
            <a:alphaModFix/>
          </a:blip>
          <a:srcRect/>
          <a:stretch/>
        </p:blipFill>
        <p:spPr>
          <a:xfrm>
            <a:off x="2101328" y="2261212"/>
            <a:ext cx="645168" cy="645168"/>
          </a:xfrm>
          <a:prstGeom prst="rect">
            <a:avLst/>
          </a:prstGeom>
          <a:noFill/>
          <a:ln>
            <a:noFill/>
          </a:ln>
        </p:spPr>
      </p:pic>
      <p:pic>
        <p:nvPicPr>
          <p:cNvPr id="385" name="Google Shape;385;p17" descr="Autocarro com preenchimento sólido"/>
          <p:cNvPicPr preferRelativeResize="0"/>
          <p:nvPr/>
        </p:nvPicPr>
        <p:blipFill rotWithShape="1">
          <a:blip r:embed="rId7">
            <a:alphaModFix/>
          </a:blip>
          <a:srcRect/>
          <a:stretch/>
        </p:blipFill>
        <p:spPr>
          <a:xfrm>
            <a:off x="3167504" y="2261212"/>
            <a:ext cx="663673" cy="663673"/>
          </a:xfrm>
          <a:prstGeom prst="rect">
            <a:avLst/>
          </a:prstGeom>
          <a:noFill/>
          <a:ln>
            <a:noFill/>
          </a:ln>
        </p:spPr>
      </p:pic>
      <p:pic>
        <p:nvPicPr>
          <p:cNvPr id="386" name="Google Shape;386;p17" descr="Empréstimo com preenchimento sólido"/>
          <p:cNvPicPr preferRelativeResize="0"/>
          <p:nvPr/>
        </p:nvPicPr>
        <p:blipFill rotWithShape="1">
          <a:blip r:embed="rId8">
            <a:alphaModFix/>
          </a:blip>
          <a:srcRect/>
          <a:stretch/>
        </p:blipFill>
        <p:spPr>
          <a:xfrm>
            <a:off x="5298935" y="2197120"/>
            <a:ext cx="764938" cy="764938"/>
          </a:xfrm>
          <a:prstGeom prst="rect">
            <a:avLst/>
          </a:prstGeom>
          <a:noFill/>
          <a:ln>
            <a:noFill/>
          </a:ln>
        </p:spPr>
      </p:pic>
      <p:pic>
        <p:nvPicPr>
          <p:cNvPr id="387" name="Google Shape;387;p17" descr="Uma imagem com Gráficos, símbolo, Saturação de cores, Tipo de letra&#10;&#10;Descrição gerada automaticamente"/>
          <p:cNvPicPr preferRelativeResize="0"/>
          <p:nvPr/>
        </p:nvPicPr>
        <p:blipFill rotWithShape="1">
          <a:blip r:embed="rId9">
            <a:alphaModFix/>
          </a:blip>
          <a:srcRect/>
          <a:stretch/>
        </p:blipFill>
        <p:spPr>
          <a:xfrm>
            <a:off x="6353554" y="2261212"/>
            <a:ext cx="642113" cy="657133"/>
          </a:xfrm>
          <a:prstGeom prst="rect">
            <a:avLst/>
          </a:prstGeom>
          <a:noFill/>
          <a:ln>
            <a:noFill/>
          </a:ln>
        </p:spPr>
      </p:pic>
      <p:pic>
        <p:nvPicPr>
          <p:cNvPr id="388" name="Google Shape;388;p17" descr="Mão aberta com uma planta com preenchimento sólido"/>
          <p:cNvPicPr preferRelativeResize="0"/>
          <p:nvPr/>
        </p:nvPicPr>
        <p:blipFill rotWithShape="1">
          <a:blip r:embed="rId10">
            <a:alphaModFix/>
          </a:blip>
          <a:srcRect/>
          <a:stretch/>
        </p:blipFill>
        <p:spPr>
          <a:xfrm>
            <a:off x="4229773" y="2237664"/>
            <a:ext cx="617128" cy="617128"/>
          </a:xfrm>
          <a:prstGeom prst="rect">
            <a:avLst/>
          </a:prstGeom>
          <a:noFill/>
          <a:ln>
            <a:noFill/>
          </a:ln>
        </p:spPr>
      </p:pic>
      <p:pic>
        <p:nvPicPr>
          <p:cNvPr id="389" name="Google Shape;389;p17" descr="Uma imagem com coração, clipart&#10;&#10;Descrição gerada automaticamente"/>
          <p:cNvPicPr preferRelativeResize="0"/>
          <p:nvPr/>
        </p:nvPicPr>
        <p:blipFill rotWithShape="1">
          <a:blip r:embed="rId11">
            <a:alphaModFix/>
          </a:blip>
          <a:srcRect/>
          <a:stretch/>
        </p:blipFill>
        <p:spPr>
          <a:xfrm>
            <a:off x="8519069" y="2343275"/>
            <a:ext cx="545007" cy="462257"/>
          </a:xfrm>
          <a:prstGeom prst="rect">
            <a:avLst/>
          </a:prstGeom>
          <a:noFill/>
          <a:ln>
            <a:noFill/>
          </a:ln>
        </p:spPr>
      </p:pic>
      <p:pic>
        <p:nvPicPr>
          <p:cNvPr id="390" name="Google Shape;390;p17" descr="Uma imagem com Gráficos, Tipo de letra, design gráfico, design&#10;&#10;Descrição gerada automaticamente"/>
          <p:cNvPicPr preferRelativeResize="0"/>
          <p:nvPr/>
        </p:nvPicPr>
        <p:blipFill rotWithShape="1">
          <a:blip r:embed="rId12">
            <a:alphaModFix/>
          </a:blip>
          <a:srcRect/>
          <a:stretch/>
        </p:blipFill>
        <p:spPr>
          <a:xfrm>
            <a:off x="9503065" y="2445765"/>
            <a:ext cx="675013" cy="278356"/>
          </a:xfrm>
          <a:prstGeom prst="rect">
            <a:avLst/>
          </a:prstGeom>
          <a:noFill/>
          <a:ln>
            <a:noFill/>
          </a:ln>
        </p:spPr>
      </p:pic>
      <p:pic>
        <p:nvPicPr>
          <p:cNvPr id="391" name="Google Shape;391;p17" descr="Uma imagem com círculo&#10;&#10;Descrição gerada automaticamente"/>
          <p:cNvPicPr preferRelativeResize="0"/>
          <p:nvPr/>
        </p:nvPicPr>
        <p:blipFill rotWithShape="1">
          <a:blip r:embed="rId13">
            <a:alphaModFix/>
          </a:blip>
          <a:srcRect/>
          <a:stretch/>
        </p:blipFill>
        <p:spPr>
          <a:xfrm>
            <a:off x="7480608" y="2336195"/>
            <a:ext cx="485843" cy="485843"/>
          </a:xfrm>
          <a:prstGeom prst="rect">
            <a:avLst/>
          </a:prstGeom>
          <a:noFill/>
          <a:ln>
            <a:noFill/>
          </a:ln>
        </p:spPr>
      </p:pic>
      <p:pic>
        <p:nvPicPr>
          <p:cNvPr id="392" name="Google Shape;392;p17" descr="Fechar destaque"/>
          <p:cNvPicPr preferRelativeResize="0"/>
          <p:nvPr/>
        </p:nvPicPr>
        <p:blipFill rotWithShape="1">
          <a:blip r:embed="rId14">
            <a:alphaModFix/>
          </a:blip>
          <a:srcRect/>
          <a:stretch/>
        </p:blipFill>
        <p:spPr>
          <a:xfrm>
            <a:off x="909364" y="2135848"/>
            <a:ext cx="914400" cy="914400"/>
          </a:xfrm>
          <a:prstGeom prst="rect">
            <a:avLst/>
          </a:prstGeom>
          <a:noFill/>
          <a:ln>
            <a:noFill/>
          </a:ln>
        </p:spPr>
      </p:pic>
      <p:pic>
        <p:nvPicPr>
          <p:cNvPr id="393" name="Google Shape;393;p17" descr="Fechar destaque"/>
          <p:cNvPicPr preferRelativeResize="0"/>
          <p:nvPr/>
        </p:nvPicPr>
        <p:blipFill rotWithShape="1">
          <a:blip r:embed="rId14">
            <a:alphaModFix/>
          </a:blip>
          <a:srcRect/>
          <a:stretch/>
        </p:blipFill>
        <p:spPr>
          <a:xfrm>
            <a:off x="3028235" y="2105170"/>
            <a:ext cx="914400" cy="914400"/>
          </a:xfrm>
          <a:prstGeom prst="rect">
            <a:avLst/>
          </a:prstGeom>
          <a:noFill/>
          <a:ln>
            <a:noFill/>
          </a:ln>
        </p:spPr>
      </p:pic>
      <p:pic>
        <p:nvPicPr>
          <p:cNvPr id="394" name="Google Shape;394;p17" descr="Fechar destaque"/>
          <p:cNvPicPr preferRelativeResize="0"/>
          <p:nvPr/>
        </p:nvPicPr>
        <p:blipFill rotWithShape="1">
          <a:blip r:embed="rId14">
            <a:alphaModFix/>
          </a:blip>
          <a:srcRect/>
          <a:stretch/>
        </p:blipFill>
        <p:spPr>
          <a:xfrm>
            <a:off x="4097459" y="2107837"/>
            <a:ext cx="914400" cy="914400"/>
          </a:xfrm>
          <a:prstGeom prst="rect">
            <a:avLst/>
          </a:prstGeom>
          <a:noFill/>
          <a:ln>
            <a:noFill/>
          </a:ln>
        </p:spPr>
      </p:pic>
      <p:pic>
        <p:nvPicPr>
          <p:cNvPr id="395" name="Google Shape;395;p17" descr="Icebergue com preenchimento sólido"/>
          <p:cNvPicPr preferRelativeResize="0"/>
          <p:nvPr/>
        </p:nvPicPr>
        <p:blipFill rotWithShape="1">
          <a:blip r:embed="rId15">
            <a:alphaModFix/>
          </a:blip>
          <a:srcRect/>
          <a:stretch/>
        </p:blipFill>
        <p:spPr>
          <a:xfrm>
            <a:off x="10578175" y="2258783"/>
            <a:ext cx="628547" cy="628547"/>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p18"/>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01" name="Google Shape;401;p18" descr="Uma imagem com ar livre, pôr do sol, grupo, bando&#10;&#10;Descrição gerada automaticamente"/>
          <p:cNvPicPr preferRelativeResize="0"/>
          <p:nvPr/>
        </p:nvPicPr>
        <p:blipFill rotWithShape="1">
          <a:blip r:embed="rId3">
            <a:alphaModFix amt="24000"/>
          </a:blip>
          <a:srcRect l="8" t="31" r="19"/>
          <a:stretch/>
        </p:blipFill>
        <p:spPr>
          <a:xfrm>
            <a:off x="0" y="0"/>
            <a:ext cx="12192000" cy="6858000"/>
          </a:xfrm>
          <a:prstGeom prst="rect">
            <a:avLst/>
          </a:prstGeom>
          <a:noFill/>
          <a:ln>
            <a:noFill/>
          </a:ln>
        </p:spPr>
      </p:pic>
      <p:pic>
        <p:nvPicPr>
          <p:cNvPr id="402" name="Google Shape;402;p18"/>
          <p:cNvPicPr preferRelativeResize="0"/>
          <p:nvPr/>
        </p:nvPicPr>
        <p:blipFill rotWithShape="1">
          <a:blip r:embed="rId4">
            <a:alphaModFix/>
          </a:blip>
          <a:srcRect/>
          <a:stretch/>
        </p:blipFill>
        <p:spPr>
          <a:xfrm>
            <a:off x="291101" y="200025"/>
            <a:ext cx="609599" cy="523623"/>
          </a:xfrm>
          <a:prstGeom prst="rect">
            <a:avLst/>
          </a:prstGeom>
          <a:noFill/>
          <a:ln>
            <a:noFill/>
          </a:ln>
        </p:spPr>
      </p:pic>
      <p:sp>
        <p:nvSpPr>
          <p:cNvPr id="403" name="Google Shape;403;p18"/>
          <p:cNvSpPr/>
          <p:nvPr/>
        </p:nvSpPr>
        <p:spPr>
          <a:xfrm>
            <a:off x="893365" y="212192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04" name="Google Shape;404;p18"/>
          <p:cNvSpPr/>
          <p:nvPr/>
        </p:nvSpPr>
        <p:spPr>
          <a:xfrm>
            <a:off x="3010589" y="2093749"/>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05" name="Google Shape;405;p18"/>
          <p:cNvSpPr/>
          <p:nvPr/>
        </p:nvSpPr>
        <p:spPr>
          <a:xfrm>
            <a:off x="1951977" y="2117229"/>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06" name="Google Shape;406;p18"/>
          <p:cNvSpPr/>
          <p:nvPr/>
        </p:nvSpPr>
        <p:spPr>
          <a:xfrm>
            <a:off x="4069201" y="208905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07" name="Google Shape;407;p18"/>
          <p:cNvSpPr/>
          <p:nvPr/>
        </p:nvSpPr>
        <p:spPr>
          <a:xfrm>
            <a:off x="5127813" y="211253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08" name="Google Shape;408;p18"/>
          <p:cNvSpPr/>
          <p:nvPr/>
        </p:nvSpPr>
        <p:spPr>
          <a:xfrm>
            <a:off x="6186425" y="2107837"/>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09" name="Google Shape;409;p18"/>
          <p:cNvSpPr/>
          <p:nvPr/>
        </p:nvSpPr>
        <p:spPr>
          <a:xfrm>
            <a:off x="582706" y="3662171"/>
            <a:ext cx="10981765" cy="2343516"/>
          </a:xfrm>
          <a:prstGeom prst="roundRect">
            <a:avLst>
              <a:gd name="adj" fmla="val 9612"/>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10" name="Google Shape;410;p18"/>
          <p:cNvSpPr/>
          <p:nvPr/>
        </p:nvSpPr>
        <p:spPr>
          <a:xfrm>
            <a:off x="5387985" y="3306318"/>
            <a:ext cx="412789" cy="355853"/>
          </a:xfrm>
          <a:prstGeom prst="triangle">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11" name="Google Shape;411;p18"/>
          <p:cNvSpPr txBox="1"/>
          <p:nvPr/>
        </p:nvSpPr>
        <p:spPr>
          <a:xfrm>
            <a:off x="1907883" y="4066199"/>
            <a:ext cx="838981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b="1">
                <a:solidFill>
                  <a:srgbClr val="5D2576"/>
                </a:solidFill>
                <a:latin typeface="Montserrat"/>
                <a:ea typeface="Montserrat"/>
                <a:cs typeface="Montserrat"/>
                <a:sym typeface="Montserrat"/>
              </a:rPr>
              <a:t>Οικονομική ανισότητα</a:t>
            </a:r>
            <a:endParaRPr sz="2000" b="1">
              <a:solidFill>
                <a:srgbClr val="5D2576"/>
              </a:solidFill>
              <a:latin typeface="Montserrat"/>
              <a:ea typeface="Montserrat"/>
              <a:cs typeface="Montserrat"/>
              <a:sym typeface="Montserrat"/>
            </a:endParaRPr>
          </a:p>
        </p:txBody>
      </p:sp>
      <p:sp>
        <p:nvSpPr>
          <p:cNvPr id="412" name="Google Shape;412;p18"/>
          <p:cNvSpPr txBox="1"/>
          <p:nvPr/>
        </p:nvSpPr>
        <p:spPr>
          <a:xfrm>
            <a:off x="2635915" y="4532984"/>
            <a:ext cx="6920700" cy="831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u="none" strike="noStrike">
                <a:solidFill>
                  <a:srgbClr val="5D2576"/>
                </a:solidFill>
                <a:latin typeface="Montserrat"/>
                <a:ea typeface="Montserrat"/>
                <a:cs typeface="Montserrat"/>
                <a:sym typeface="Montserrat"/>
              </a:rPr>
              <a:t>Οι ανισότητες </a:t>
            </a:r>
            <a:r>
              <a:rPr lang="en-US" sz="1600">
                <a:solidFill>
                  <a:srgbClr val="5D2576"/>
                </a:solidFill>
                <a:latin typeface="Montserrat"/>
                <a:ea typeface="Montserrat"/>
                <a:cs typeface="Montserrat"/>
                <a:sym typeface="Montserrat"/>
              </a:rPr>
              <a:t>όσον αφορά τον </a:t>
            </a:r>
            <a:r>
              <a:rPr lang="en-US" sz="1600" u="none" strike="noStrike">
                <a:solidFill>
                  <a:srgbClr val="5D2576"/>
                </a:solidFill>
                <a:latin typeface="Montserrat"/>
                <a:ea typeface="Montserrat"/>
                <a:cs typeface="Montserrat"/>
                <a:sym typeface="Montserrat"/>
              </a:rPr>
              <a:t>πλούτο και τ</a:t>
            </a:r>
            <a:r>
              <a:rPr lang="en-US" sz="1600">
                <a:solidFill>
                  <a:srgbClr val="5D2576"/>
                </a:solidFill>
                <a:latin typeface="Montserrat"/>
                <a:ea typeface="Montserrat"/>
                <a:cs typeface="Montserrat"/>
                <a:sym typeface="Montserrat"/>
              </a:rPr>
              <a:t>α</a:t>
            </a:r>
            <a:r>
              <a:rPr lang="en-US" sz="1600" u="none" strike="noStrike">
                <a:solidFill>
                  <a:srgbClr val="5D2576"/>
                </a:solidFill>
                <a:latin typeface="Montserrat"/>
                <a:ea typeface="Montserrat"/>
                <a:cs typeface="Montserrat"/>
                <a:sym typeface="Montserrat"/>
              </a:rPr>
              <a:t> εισ</a:t>
            </a:r>
            <a:r>
              <a:rPr lang="en-US" sz="1600">
                <a:solidFill>
                  <a:srgbClr val="5D2576"/>
                </a:solidFill>
                <a:latin typeface="Montserrat"/>
                <a:ea typeface="Montserrat"/>
                <a:cs typeface="Montserrat"/>
                <a:sym typeface="Montserrat"/>
              </a:rPr>
              <a:t>ο</a:t>
            </a:r>
            <a:r>
              <a:rPr lang="en-US" sz="1600" u="none" strike="noStrike">
                <a:solidFill>
                  <a:srgbClr val="5D2576"/>
                </a:solidFill>
                <a:latin typeface="Montserrat"/>
                <a:ea typeface="Montserrat"/>
                <a:cs typeface="Montserrat"/>
                <a:sym typeface="Montserrat"/>
              </a:rPr>
              <a:t>δ</a:t>
            </a:r>
            <a:r>
              <a:rPr lang="en-US" sz="1600">
                <a:solidFill>
                  <a:srgbClr val="5D2576"/>
                </a:solidFill>
                <a:latin typeface="Montserrat"/>
                <a:ea typeface="Montserrat"/>
                <a:cs typeface="Montserrat"/>
                <a:sym typeface="Montserrat"/>
              </a:rPr>
              <a:t>ή</a:t>
            </a:r>
            <a:r>
              <a:rPr lang="en-US" sz="1600" u="none" strike="noStrike">
                <a:solidFill>
                  <a:srgbClr val="5D2576"/>
                </a:solidFill>
                <a:latin typeface="Montserrat"/>
                <a:ea typeface="Montserrat"/>
                <a:cs typeface="Montserrat"/>
                <a:sym typeface="Montserrat"/>
              </a:rPr>
              <a:t>ματα οδηγούν σε συστημικές αδικίες, περιορίζοντας την πρόσβαση σε πόρους, ευκαιρίες και βασικές ανάγκες για </a:t>
            </a:r>
            <a:r>
              <a:rPr lang="en-US" sz="1600" b="1" u="none" strike="noStrike">
                <a:solidFill>
                  <a:srgbClr val="5D2576"/>
                </a:solidFill>
                <a:latin typeface="Montserrat"/>
                <a:ea typeface="Montserrat"/>
                <a:cs typeface="Montserrat"/>
                <a:sym typeface="Montserrat"/>
              </a:rPr>
              <a:t>ορισμένες κοινωνικές ομάδες</a:t>
            </a:r>
            <a:r>
              <a:rPr lang="en-US" sz="1600" u="none" strike="noStrike">
                <a:solidFill>
                  <a:srgbClr val="5D2576"/>
                </a:solidFill>
                <a:latin typeface="Montserrat"/>
                <a:ea typeface="Montserrat"/>
                <a:cs typeface="Montserrat"/>
                <a:sym typeface="Montserrat"/>
              </a:rPr>
              <a:t>.</a:t>
            </a:r>
            <a:endParaRPr sz="1600" u="none" strike="noStrike">
              <a:solidFill>
                <a:srgbClr val="5D2576"/>
              </a:solidFill>
              <a:latin typeface="Montserrat"/>
              <a:ea typeface="Montserrat"/>
              <a:cs typeface="Montserrat"/>
              <a:sym typeface="Montserrat"/>
            </a:endParaRPr>
          </a:p>
        </p:txBody>
      </p:sp>
      <p:sp>
        <p:nvSpPr>
          <p:cNvPr id="413" name="Google Shape;413;p18"/>
          <p:cNvSpPr/>
          <p:nvPr/>
        </p:nvSpPr>
        <p:spPr>
          <a:xfrm>
            <a:off x="7245037" y="2084357"/>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14" name="Google Shape;414;p18"/>
          <p:cNvSpPr/>
          <p:nvPr/>
        </p:nvSpPr>
        <p:spPr>
          <a:xfrm>
            <a:off x="8303649" y="2079661"/>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15" name="Google Shape;415;p18"/>
          <p:cNvSpPr/>
          <p:nvPr/>
        </p:nvSpPr>
        <p:spPr>
          <a:xfrm>
            <a:off x="9362261" y="2103141"/>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16" name="Google Shape;416;p18"/>
          <p:cNvSpPr/>
          <p:nvPr/>
        </p:nvSpPr>
        <p:spPr>
          <a:xfrm>
            <a:off x="10420872" y="2098445"/>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17" name="Google Shape;417;p18" descr="Casa com preenchimento sólido"/>
          <p:cNvPicPr preferRelativeResize="0"/>
          <p:nvPr/>
        </p:nvPicPr>
        <p:blipFill rotWithShape="1">
          <a:blip r:embed="rId5">
            <a:alphaModFix/>
          </a:blip>
          <a:srcRect/>
          <a:stretch/>
        </p:blipFill>
        <p:spPr>
          <a:xfrm>
            <a:off x="1037348" y="2223644"/>
            <a:ext cx="645168" cy="645168"/>
          </a:xfrm>
          <a:prstGeom prst="rect">
            <a:avLst/>
          </a:prstGeom>
          <a:noFill/>
          <a:ln>
            <a:noFill/>
          </a:ln>
        </p:spPr>
      </p:pic>
      <p:pic>
        <p:nvPicPr>
          <p:cNvPr id="418" name="Google Shape;418;p18" descr="Mão no ar com preenchimento sólido"/>
          <p:cNvPicPr preferRelativeResize="0"/>
          <p:nvPr/>
        </p:nvPicPr>
        <p:blipFill rotWithShape="1">
          <a:blip r:embed="rId6">
            <a:alphaModFix/>
          </a:blip>
          <a:srcRect/>
          <a:stretch/>
        </p:blipFill>
        <p:spPr>
          <a:xfrm>
            <a:off x="2101328" y="2261212"/>
            <a:ext cx="645168" cy="645168"/>
          </a:xfrm>
          <a:prstGeom prst="rect">
            <a:avLst/>
          </a:prstGeom>
          <a:noFill/>
          <a:ln>
            <a:noFill/>
          </a:ln>
        </p:spPr>
      </p:pic>
      <p:pic>
        <p:nvPicPr>
          <p:cNvPr id="419" name="Google Shape;419;p18" descr="Autocarro com preenchimento sólido"/>
          <p:cNvPicPr preferRelativeResize="0"/>
          <p:nvPr/>
        </p:nvPicPr>
        <p:blipFill rotWithShape="1">
          <a:blip r:embed="rId7">
            <a:alphaModFix/>
          </a:blip>
          <a:srcRect/>
          <a:stretch/>
        </p:blipFill>
        <p:spPr>
          <a:xfrm>
            <a:off x="3167504" y="2261212"/>
            <a:ext cx="663673" cy="663673"/>
          </a:xfrm>
          <a:prstGeom prst="rect">
            <a:avLst/>
          </a:prstGeom>
          <a:noFill/>
          <a:ln>
            <a:noFill/>
          </a:ln>
        </p:spPr>
      </p:pic>
      <p:pic>
        <p:nvPicPr>
          <p:cNvPr id="420" name="Google Shape;420;p18" descr="Empréstimo com preenchimento sólido"/>
          <p:cNvPicPr preferRelativeResize="0"/>
          <p:nvPr/>
        </p:nvPicPr>
        <p:blipFill rotWithShape="1">
          <a:blip r:embed="rId8">
            <a:alphaModFix/>
          </a:blip>
          <a:srcRect/>
          <a:stretch/>
        </p:blipFill>
        <p:spPr>
          <a:xfrm>
            <a:off x="5298935" y="2197120"/>
            <a:ext cx="764938" cy="764938"/>
          </a:xfrm>
          <a:prstGeom prst="rect">
            <a:avLst/>
          </a:prstGeom>
          <a:noFill/>
          <a:ln>
            <a:noFill/>
          </a:ln>
        </p:spPr>
      </p:pic>
      <p:pic>
        <p:nvPicPr>
          <p:cNvPr id="421" name="Google Shape;421;p18" descr="Uma imagem com Gráficos, símbolo, Saturação de cores, Tipo de letra&#10;&#10;Descrição gerada automaticamente"/>
          <p:cNvPicPr preferRelativeResize="0"/>
          <p:nvPr/>
        </p:nvPicPr>
        <p:blipFill rotWithShape="1">
          <a:blip r:embed="rId9">
            <a:alphaModFix/>
          </a:blip>
          <a:srcRect/>
          <a:stretch/>
        </p:blipFill>
        <p:spPr>
          <a:xfrm>
            <a:off x="6353554" y="2261212"/>
            <a:ext cx="642113" cy="657133"/>
          </a:xfrm>
          <a:prstGeom prst="rect">
            <a:avLst/>
          </a:prstGeom>
          <a:noFill/>
          <a:ln>
            <a:noFill/>
          </a:ln>
        </p:spPr>
      </p:pic>
      <p:pic>
        <p:nvPicPr>
          <p:cNvPr id="422" name="Google Shape;422;p18" descr="Mão aberta com uma planta com preenchimento sólido"/>
          <p:cNvPicPr preferRelativeResize="0"/>
          <p:nvPr/>
        </p:nvPicPr>
        <p:blipFill rotWithShape="1">
          <a:blip r:embed="rId10">
            <a:alphaModFix/>
          </a:blip>
          <a:srcRect/>
          <a:stretch/>
        </p:blipFill>
        <p:spPr>
          <a:xfrm>
            <a:off x="4229773" y="2237664"/>
            <a:ext cx="617128" cy="617128"/>
          </a:xfrm>
          <a:prstGeom prst="rect">
            <a:avLst/>
          </a:prstGeom>
          <a:noFill/>
          <a:ln>
            <a:noFill/>
          </a:ln>
        </p:spPr>
      </p:pic>
      <p:pic>
        <p:nvPicPr>
          <p:cNvPr id="423" name="Google Shape;423;p18" descr="Uma imagem com coração, clipart&#10;&#10;Descrição gerada automaticamente"/>
          <p:cNvPicPr preferRelativeResize="0"/>
          <p:nvPr/>
        </p:nvPicPr>
        <p:blipFill rotWithShape="1">
          <a:blip r:embed="rId11">
            <a:alphaModFix/>
          </a:blip>
          <a:srcRect/>
          <a:stretch/>
        </p:blipFill>
        <p:spPr>
          <a:xfrm>
            <a:off x="8519069" y="2343275"/>
            <a:ext cx="545007" cy="462257"/>
          </a:xfrm>
          <a:prstGeom prst="rect">
            <a:avLst/>
          </a:prstGeom>
          <a:noFill/>
          <a:ln>
            <a:noFill/>
          </a:ln>
        </p:spPr>
      </p:pic>
      <p:pic>
        <p:nvPicPr>
          <p:cNvPr id="424" name="Google Shape;424;p18" descr="Uma imagem com Gráficos, Tipo de letra, design gráfico, design&#10;&#10;Descrição gerada automaticamente"/>
          <p:cNvPicPr preferRelativeResize="0"/>
          <p:nvPr/>
        </p:nvPicPr>
        <p:blipFill rotWithShape="1">
          <a:blip r:embed="rId12">
            <a:alphaModFix/>
          </a:blip>
          <a:srcRect/>
          <a:stretch/>
        </p:blipFill>
        <p:spPr>
          <a:xfrm>
            <a:off x="9503065" y="2445765"/>
            <a:ext cx="675013" cy="278356"/>
          </a:xfrm>
          <a:prstGeom prst="rect">
            <a:avLst/>
          </a:prstGeom>
          <a:noFill/>
          <a:ln>
            <a:noFill/>
          </a:ln>
        </p:spPr>
      </p:pic>
      <p:pic>
        <p:nvPicPr>
          <p:cNvPr id="425" name="Google Shape;425;p18" descr="Uma imagem com círculo&#10;&#10;Descrição gerada automaticamente"/>
          <p:cNvPicPr preferRelativeResize="0"/>
          <p:nvPr/>
        </p:nvPicPr>
        <p:blipFill rotWithShape="1">
          <a:blip r:embed="rId13">
            <a:alphaModFix/>
          </a:blip>
          <a:srcRect/>
          <a:stretch/>
        </p:blipFill>
        <p:spPr>
          <a:xfrm>
            <a:off x="7480608" y="2336195"/>
            <a:ext cx="485843" cy="485843"/>
          </a:xfrm>
          <a:prstGeom prst="rect">
            <a:avLst/>
          </a:prstGeom>
          <a:noFill/>
          <a:ln>
            <a:noFill/>
          </a:ln>
        </p:spPr>
      </p:pic>
      <p:pic>
        <p:nvPicPr>
          <p:cNvPr id="426" name="Google Shape;426;p18" descr="Fechar destaque"/>
          <p:cNvPicPr preferRelativeResize="0"/>
          <p:nvPr/>
        </p:nvPicPr>
        <p:blipFill rotWithShape="1">
          <a:blip r:embed="rId14">
            <a:alphaModFix/>
          </a:blip>
          <a:srcRect/>
          <a:stretch/>
        </p:blipFill>
        <p:spPr>
          <a:xfrm>
            <a:off x="909364" y="2135848"/>
            <a:ext cx="914400" cy="914400"/>
          </a:xfrm>
          <a:prstGeom prst="rect">
            <a:avLst/>
          </a:prstGeom>
          <a:noFill/>
          <a:ln>
            <a:noFill/>
          </a:ln>
        </p:spPr>
      </p:pic>
      <p:pic>
        <p:nvPicPr>
          <p:cNvPr id="427" name="Google Shape;427;p18" descr="Fechar destaque"/>
          <p:cNvPicPr preferRelativeResize="0"/>
          <p:nvPr/>
        </p:nvPicPr>
        <p:blipFill rotWithShape="1">
          <a:blip r:embed="rId14">
            <a:alphaModFix/>
          </a:blip>
          <a:srcRect/>
          <a:stretch/>
        </p:blipFill>
        <p:spPr>
          <a:xfrm>
            <a:off x="3028235" y="2105170"/>
            <a:ext cx="914400" cy="914400"/>
          </a:xfrm>
          <a:prstGeom prst="rect">
            <a:avLst/>
          </a:prstGeom>
          <a:noFill/>
          <a:ln>
            <a:noFill/>
          </a:ln>
        </p:spPr>
      </p:pic>
      <p:pic>
        <p:nvPicPr>
          <p:cNvPr id="428" name="Google Shape;428;p18" descr="Fechar destaque"/>
          <p:cNvPicPr preferRelativeResize="0"/>
          <p:nvPr/>
        </p:nvPicPr>
        <p:blipFill rotWithShape="1">
          <a:blip r:embed="rId14">
            <a:alphaModFix/>
          </a:blip>
          <a:srcRect/>
          <a:stretch/>
        </p:blipFill>
        <p:spPr>
          <a:xfrm>
            <a:off x="4097459" y="2107837"/>
            <a:ext cx="914400" cy="914400"/>
          </a:xfrm>
          <a:prstGeom prst="rect">
            <a:avLst/>
          </a:prstGeom>
          <a:noFill/>
          <a:ln>
            <a:noFill/>
          </a:ln>
        </p:spPr>
      </p:pic>
      <p:pic>
        <p:nvPicPr>
          <p:cNvPr id="429" name="Google Shape;429;p18" descr="Icebergue com preenchimento sólido"/>
          <p:cNvPicPr preferRelativeResize="0"/>
          <p:nvPr/>
        </p:nvPicPr>
        <p:blipFill rotWithShape="1">
          <a:blip r:embed="rId15">
            <a:alphaModFix/>
          </a:blip>
          <a:srcRect/>
          <a:stretch/>
        </p:blipFill>
        <p:spPr>
          <a:xfrm>
            <a:off x="10578175" y="2258783"/>
            <a:ext cx="628547" cy="628547"/>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33"/>
        <p:cNvGrpSpPr/>
        <p:nvPr/>
      </p:nvGrpSpPr>
      <p:grpSpPr>
        <a:xfrm>
          <a:off x="0" y="0"/>
          <a:ext cx="0" cy="0"/>
          <a:chOff x="0" y="0"/>
          <a:chExt cx="0" cy="0"/>
        </a:xfrm>
      </p:grpSpPr>
      <p:sp>
        <p:nvSpPr>
          <p:cNvPr id="434" name="Google Shape;434;p19"/>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35" name="Google Shape;435;p19" descr="Uma imagem com ar livre, pôr do sol, grupo, bando&#10;&#10;Descrição gerada automaticamente"/>
          <p:cNvPicPr preferRelativeResize="0"/>
          <p:nvPr/>
        </p:nvPicPr>
        <p:blipFill rotWithShape="1">
          <a:blip r:embed="rId3">
            <a:alphaModFix amt="24000"/>
          </a:blip>
          <a:srcRect l="8" t="31" r="19"/>
          <a:stretch/>
        </p:blipFill>
        <p:spPr>
          <a:xfrm>
            <a:off x="0" y="0"/>
            <a:ext cx="12192000" cy="6858000"/>
          </a:xfrm>
          <a:prstGeom prst="rect">
            <a:avLst/>
          </a:prstGeom>
          <a:noFill/>
          <a:ln>
            <a:noFill/>
          </a:ln>
        </p:spPr>
      </p:pic>
      <p:pic>
        <p:nvPicPr>
          <p:cNvPr id="436" name="Google Shape;436;p19"/>
          <p:cNvPicPr preferRelativeResize="0"/>
          <p:nvPr/>
        </p:nvPicPr>
        <p:blipFill rotWithShape="1">
          <a:blip r:embed="rId4">
            <a:alphaModFix/>
          </a:blip>
          <a:srcRect/>
          <a:stretch/>
        </p:blipFill>
        <p:spPr>
          <a:xfrm>
            <a:off x="291101" y="200025"/>
            <a:ext cx="609599" cy="523623"/>
          </a:xfrm>
          <a:prstGeom prst="rect">
            <a:avLst/>
          </a:prstGeom>
          <a:noFill/>
          <a:ln>
            <a:noFill/>
          </a:ln>
        </p:spPr>
      </p:pic>
      <p:sp>
        <p:nvSpPr>
          <p:cNvPr id="437" name="Google Shape;437;p19"/>
          <p:cNvSpPr/>
          <p:nvPr/>
        </p:nvSpPr>
        <p:spPr>
          <a:xfrm>
            <a:off x="893365" y="212192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38" name="Google Shape;438;p19"/>
          <p:cNvSpPr/>
          <p:nvPr/>
        </p:nvSpPr>
        <p:spPr>
          <a:xfrm>
            <a:off x="3010589" y="2093749"/>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39" name="Google Shape;439;p19"/>
          <p:cNvSpPr/>
          <p:nvPr/>
        </p:nvSpPr>
        <p:spPr>
          <a:xfrm>
            <a:off x="1951977" y="2117229"/>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40" name="Google Shape;440;p19"/>
          <p:cNvSpPr/>
          <p:nvPr/>
        </p:nvSpPr>
        <p:spPr>
          <a:xfrm>
            <a:off x="4069201" y="208905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41" name="Google Shape;441;p19"/>
          <p:cNvSpPr/>
          <p:nvPr/>
        </p:nvSpPr>
        <p:spPr>
          <a:xfrm>
            <a:off x="5127813" y="211253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42" name="Google Shape;442;p19"/>
          <p:cNvSpPr/>
          <p:nvPr/>
        </p:nvSpPr>
        <p:spPr>
          <a:xfrm>
            <a:off x="6186425" y="2107837"/>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43" name="Google Shape;443;p19"/>
          <p:cNvSpPr/>
          <p:nvPr/>
        </p:nvSpPr>
        <p:spPr>
          <a:xfrm>
            <a:off x="582706" y="3662171"/>
            <a:ext cx="10981765" cy="2343516"/>
          </a:xfrm>
          <a:prstGeom prst="roundRect">
            <a:avLst>
              <a:gd name="adj" fmla="val 9612"/>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44" name="Google Shape;444;p19"/>
          <p:cNvSpPr/>
          <p:nvPr/>
        </p:nvSpPr>
        <p:spPr>
          <a:xfrm>
            <a:off x="6468215" y="3334494"/>
            <a:ext cx="412789" cy="355853"/>
          </a:xfrm>
          <a:prstGeom prst="triangle">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45" name="Google Shape;445;p19"/>
          <p:cNvSpPr txBox="1"/>
          <p:nvPr/>
        </p:nvSpPr>
        <p:spPr>
          <a:xfrm>
            <a:off x="1907883" y="4066199"/>
            <a:ext cx="838981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b="1">
                <a:solidFill>
                  <a:srgbClr val="5D2576"/>
                </a:solidFill>
                <a:latin typeface="Montserrat"/>
                <a:ea typeface="Montserrat"/>
                <a:cs typeface="Montserrat"/>
                <a:sym typeface="Montserrat"/>
              </a:rPr>
              <a:t>Κοινωνικές διακρίσεις</a:t>
            </a:r>
            <a:endParaRPr sz="2000" b="1">
              <a:solidFill>
                <a:srgbClr val="5D2576"/>
              </a:solidFill>
              <a:latin typeface="Montserrat"/>
              <a:ea typeface="Montserrat"/>
              <a:cs typeface="Montserrat"/>
              <a:sym typeface="Montserrat"/>
            </a:endParaRPr>
          </a:p>
        </p:txBody>
      </p:sp>
      <p:sp>
        <p:nvSpPr>
          <p:cNvPr id="446" name="Google Shape;446;p19"/>
          <p:cNvSpPr txBox="1"/>
          <p:nvPr/>
        </p:nvSpPr>
        <p:spPr>
          <a:xfrm>
            <a:off x="2635915" y="4532984"/>
            <a:ext cx="6920752"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u="none" strike="noStrike">
                <a:solidFill>
                  <a:srgbClr val="5D2576"/>
                </a:solidFill>
                <a:latin typeface="Montserrat"/>
                <a:ea typeface="Montserrat"/>
                <a:cs typeface="Montserrat"/>
                <a:sym typeface="Montserrat"/>
              </a:rPr>
              <a:t>Οι διακρίσεις </a:t>
            </a:r>
            <a:r>
              <a:rPr lang="en-US" sz="1600" u="none" strike="noStrike">
                <a:solidFill>
                  <a:srgbClr val="5D2576"/>
                </a:solidFill>
                <a:latin typeface="Montserrat"/>
                <a:ea typeface="Montserrat"/>
                <a:cs typeface="Montserrat"/>
                <a:sym typeface="Montserrat"/>
              </a:rPr>
              <a:t>με βάση τη φυλή, το φύλο, την εθνικότητα, τον σεξουαλικό προσανατολισμό, τη θρησκεία ή άλλους παράγοντες διαιωνίζουν την ανισότητα και υπονομεύουν την κοινωνική συνοχή και δικαιοσύνη.</a:t>
            </a:r>
            <a:endParaRPr sz="1600" u="none" strike="noStrike">
              <a:solidFill>
                <a:srgbClr val="5D2576"/>
              </a:solidFill>
              <a:latin typeface="Montserrat"/>
              <a:ea typeface="Montserrat"/>
              <a:cs typeface="Montserrat"/>
              <a:sym typeface="Montserrat"/>
            </a:endParaRPr>
          </a:p>
        </p:txBody>
      </p:sp>
      <p:sp>
        <p:nvSpPr>
          <p:cNvPr id="447" name="Google Shape;447;p19"/>
          <p:cNvSpPr/>
          <p:nvPr/>
        </p:nvSpPr>
        <p:spPr>
          <a:xfrm>
            <a:off x="7245037" y="2084357"/>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48" name="Google Shape;448;p19"/>
          <p:cNvSpPr/>
          <p:nvPr/>
        </p:nvSpPr>
        <p:spPr>
          <a:xfrm>
            <a:off x="8303649" y="2079661"/>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49" name="Google Shape;449;p19"/>
          <p:cNvSpPr/>
          <p:nvPr/>
        </p:nvSpPr>
        <p:spPr>
          <a:xfrm>
            <a:off x="9362261" y="2103141"/>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50" name="Google Shape;450;p19"/>
          <p:cNvSpPr/>
          <p:nvPr/>
        </p:nvSpPr>
        <p:spPr>
          <a:xfrm>
            <a:off x="10420872" y="2098445"/>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51" name="Google Shape;451;p19" descr="Casa com preenchimento sólido"/>
          <p:cNvPicPr preferRelativeResize="0"/>
          <p:nvPr/>
        </p:nvPicPr>
        <p:blipFill rotWithShape="1">
          <a:blip r:embed="rId5">
            <a:alphaModFix/>
          </a:blip>
          <a:srcRect/>
          <a:stretch/>
        </p:blipFill>
        <p:spPr>
          <a:xfrm>
            <a:off x="1037348" y="2223644"/>
            <a:ext cx="645168" cy="645168"/>
          </a:xfrm>
          <a:prstGeom prst="rect">
            <a:avLst/>
          </a:prstGeom>
          <a:noFill/>
          <a:ln>
            <a:noFill/>
          </a:ln>
        </p:spPr>
      </p:pic>
      <p:pic>
        <p:nvPicPr>
          <p:cNvPr id="452" name="Google Shape;452;p19" descr="Mão no ar com preenchimento sólido"/>
          <p:cNvPicPr preferRelativeResize="0"/>
          <p:nvPr/>
        </p:nvPicPr>
        <p:blipFill rotWithShape="1">
          <a:blip r:embed="rId6">
            <a:alphaModFix/>
          </a:blip>
          <a:srcRect/>
          <a:stretch/>
        </p:blipFill>
        <p:spPr>
          <a:xfrm>
            <a:off x="2101328" y="2261212"/>
            <a:ext cx="645168" cy="645168"/>
          </a:xfrm>
          <a:prstGeom prst="rect">
            <a:avLst/>
          </a:prstGeom>
          <a:noFill/>
          <a:ln>
            <a:noFill/>
          </a:ln>
        </p:spPr>
      </p:pic>
      <p:pic>
        <p:nvPicPr>
          <p:cNvPr id="453" name="Google Shape;453;p19" descr="Autocarro com preenchimento sólido"/>
          <p:cNvPicPr preferRelativeResize="0"/>
          <p:nvPr/>
        </p:nvPicPr>
        <p:blipFill rotWithShape="1">
          <a:blip r:embed="rId7">
            <a:alphaModFix/>
          </a:blip>
          <a:srcRect/>
          <a:stretch/>
        </p:blipFill>
        <p:spPr>
          <a:xfrm>
            <a:off x="3167504" y="2261212"/>
            <a:ext cx="663673" cy="663673"/>
          </a:xfrm>
          <a:prstGeom prst="rect">
            <a:avLst/>
          </a:prstGeom>
          <a:noFill/>
          <a:ln>
            <a:noFill/>
          </a:ln>
        </p:spPr>
      </p:pic>
      <p:pic>
        <p:nvPicPr>
          <p:cNvPr id="454" name="Google Shape;454;p19" descr="Empréstimo com preenchimento sólido"/>
          <p:cNvPicPr preferRelativeResize="0"/>
          <p:nvPr/>
        </p:nvPicPr>
        <p:blipFill rotWithShape="1">
          <a:blip r:embed="rId8">
            <a:alphaModFix/>
          </a:blip>
          <a:srcRect/>
          <a:stretch/>
        </p:blipFill>
        <p:spPr>
          <a:xfrm>
            <a:off x="5298935" y="2197120"/>
            <a:ext cx="764938" cy="764938"/>
          </a:xfrm>
          <a:prstGeom prst="rect">
            <a:avLst/>
          </a:prstGeom>
          <a:noFill/>
          <a:ln>
            <a:noFill/>
          </a:ln>
        </p:spPr>
      </p:pic>
      <p:pic>
        <p:nvPicPr>
          <p:cNvPr id="455" name="Google Shape;455;p19" descr="Uma imagem com Gráficos, símbolo, Saturação de cores, Tipo de letra&#10;&#10;Descrição gerada automaticamente"/>
          <p:cNvPicPr preferRelativeResize="0"/>
          <p:nvPr/>
        </p:nvPicPr>
        <p:blipFill rotWithShape="1">
          <a:blip r:embed="rId9">
            <a:alphaModFix/>
          </a:blip>
          <a:srcRect/>
          <a:stretch/>
        </p:blipFill>
        <p:spPr>
          <a:xfrm>
            <a:off x="6353554" y="2261212"/>
            <a:ext cx="642113" cy="657133"/>
          </a:xfrm>
          <a:prstGeom prst="rect">
            <a:avLst/>
          </a:prstGeom>
          <a:noFill/>
          <a:ln>
            <a:noFill/>
          </a:ln>
        </p:spPr>
      </p:pic>
      <p:pic>
        <p:nvPicPr>
          <p:cNvPr id="456" name="Google Shape;456;p19" descr="Mão aberta com uma planta com preenchimento sólido"/>
          <p:cNvPicPr preferRelativeResize="0"/>
          <p:nvPr/>
        </p:nvPicPr>
        <p:blipFill rotWithShape="1">
          <a:blip r:embed="rId10">
            <a:alphaModFix/>
          </a:blip>
          <a:srcRect/>
          <a:stretch/>
        </p:blipFill>
        <p:spPr>
          <a:xfrm>
            <a:off x="4229773" y="2237664"/>
            <a:ext cx="617128" cy="617128"/>
          </a:xfrm>
          <a:prstGeom prst="rect">
            <a:avLst/>
          </a:prstGeom>
          <a:noFill/>
          <a:ln>
            <a:noFill/>
          </a:ln>
        </p:spPr>
      </p:pic>
      <p:pic>
        <p:nvPicPr>
          <p:cNvPr id="457" name="Google Shape;457;p19" descr="Uma imagem com coração, clipart&#10;&#10;Descrição gerada automaticamente"/>
          <p:cNvPicPr preferRelativeResize="0"/>
          <p:nvPr/>
        </p:nvPicPr>
        <p:blipFill rotWithShape="1">
          <a:blip r:embed="rId11">
            <a:alphaModFix/>
          </a:blip>
          <a:srcRect/>
          <a:stretch/>
        </p:blipFill>
        <p:spPr>
          <a:xfrm>
            <a:off x="8519069" y="2343275"/>
            <a:ext cx="545007" cy="462257"/>
          </a:xfrm>
          <a:prstGeom prst="rect">
            <a:avLst/>
          </a:prstGeom>
          <a:noFill/>
          <a:ln>
            <a:noFill/>
          </a:ln>
        </p:spPr>
      </p:pic>
      <p:pic>
        <p:nvPicPr>
          <p:cNvPr id="458" name="Google Shape;458;p19" descr="Uma imagem com Gráficos, Tipo de letra, design gráfico, design&#10;&#10;Descrição gerada automaticamente"/>
          <p:cNvPicPr preferRelativeResize="0"/>
          <p:nvPr/>
        </p:nvPicPr>
        <p:blipFill rotWithShape="1">
          <a:blip r:embed="rId12">
            <a:alphaModFix/>
          </a:blip>
          <a:srcRect/>
          <a:stretch/>
        </p:blipFill>
        <p:spPr>
          <a:xfrm>
            <a:off x="9503065" y="2445765"/>
            <a:ext cx="675013" cy="278356"/>
          </a:xfrm>
          <a:prstGeom prst="rect">
            <a:avLst/>
          </a:prstGeom>
          <a:noFill/>
          <a:ln>
            <a:noFill/>
          </a:ln>
        </p:spPr>
      </p:pic>
      <p:pic>
        <p:nvPicPr>
          <p:cNvPr id="459" name="Google Shape;459;p19" descr="Uma imagem com círculo&#10;&#10;Descrição gerada automaticamente"/>
          <p:cNvPicPr preferRelativeResize="0"/>
          <p:nvPr/>
        </p:nvPicPr>
        <p:blipFill rotWithShape="1">
          <a:blip r:embed="rId13">
            <a:alphaModFix/>
          </a:blip>
          <a:srcRect/>
          <a:stretch/>
        </p:blipFill>
        <p:spPr>
          <a:xfrm>
            <a:off x="7480608" y="2336195"/>
            <a:ext cx="485843" cy="485843"/>
          </a:xfrm>
          <a:prstGeom prst="rect">
            <a:avLst/>
          </a:prstGeom>
          <a:noFill/>
          <a:ln>
            <a:noFill/>
          </a:ln>
        </p:spPr>
      </p:pic>
      <p:pic>
        <p:nvPicPr>
          <p:cNvPr id="460" name="Google Shape;460;p19" descr="Fechar destaque"/>
          <p:cNvPicPr preferRelativeResize="0"/>
          <p:nvPr/>
        </p:nvPicPr>
        <p:blipFill rotWithShape="1">
          <a:blip r:embed="rId14">
            <a:alphaModFix/>
          </a:blip>
          <a:srcRect/>
          <a:stretch/>
        </p:blipFill>
        <p:spPr>
          <a:xfrm>
            <a:off x="909364" y="2135848"/>
            <a:ext cx="914400" cy="914400"/>
          </a:xfrm>
          <a:prstGeom prst="rect">
            <a:avLst/>
          </a:prstGeom>
          <a:noFill/>
          <a:ln>
            <a:noFill/>
          </a:ln>
        </p:spPr>
      </p:pic>
      <p:pic>
        <p:nvPicPr>
          <p:cNvPr id="461" name="Google Shape;461;p19" descr="Fechar destaque"/>
          <p:cNvPicPr preferRelativeResize="0"/>
          <p:nvPr/>
        </p:nvPicPr>
        <p:blipFill rotWithShape="1">
          <a:blip r:embed="rId14">
            <a:alphaModFix/>
          </a:blip>
          <a:srcRect/>
          <a:stretch/>
        </p:blipFill>
        <p:spPr>
          <a:xfrm>
            <a:off x="3028235" y="2105170"/>
            <a:ext cx="914400" cy="914400"/>
          </a:xfrm>
          <a:prstGeom prst="rect">
            <a:avLst/>
          </a:prstGeom>
          <a:noFill/>
          <a:ln>
            <a:noFill/>
          </a:ln>
        </p:spPr>
      </p:pic>
      <p:pic>
        <p:nvPicPr>
          <p:cNvPr id="462" name="Google Shape;462;p19" descr="Fechar destaque"/>
          <p:cNvPicPr preferRelativeResize="0"/>
          <p:nvPr/>
        </p:nvPicPr>
        <p:blipFill rotWithShape="1">
          <a:blip r:embed="rId14">
            <a:alphaModFix/>
          </a:blip>
          <a:srcRect/>
          <a:stretch/>
        </p:blipFill>
        <p:spPr>
          <a:xfrm>
            <a:off x="4097459" y="2107837"/>
            <a:ext cx="914400" cy="914400"/>
          </a:xfrm>
          <a:prstGeom prst="rect">
            <a:avLst/>
          </a:prstGeom>
          <a:noFill/>
          <a:ln>
            <a:noFill/>
          </a:ln>
        </p:spPr>
      </p:pic>
      <p:pic>
        <p:nvPicPr>
          <p:cNvPr id="463" name="Google Shape;463;p19" descr="Icebergue com preenchimento sólido"/>
          <p:cNvPicPr preferRelativeResize="0"/>
          <p:nvPr/>
        </p:nvPicPr>
        <p:blipFill rotWithShape="1">
          <a:blip r:embed="rId15">
            <a:alphaModFix/>
          </a:blip>
          <a:srcRect/>
          <a:stretch/>
        </p:blipFill>
        <p:spPr>
          <a:xfrm>
            <a:off x="10578175" y="2258783"/>
            <a:ext cx="628547" cy="62854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02" name="Google Shape;102;p2"/>
          <p:cNvPicPr preferRelativeResize="0"/>
          <p:nvPr/>
        </p:nvPicPr>
        <p:blipFill rotWithShape="1">
          <a:blip r:embed="rId3">
            <a:alphaModFix/>
          </a:blip>
          <a:srcRect/>
          <a:stretch/>
        </p:blipFill>
        <p:spPr>
          <a:xfrm>
            <a:off x="291101" y="200025"/>
            <a:ext cx="609599" cy="523623"/>
          </a:xfrm>
          <a:prstGeom prst="rect">
            <a:avLst/>
          </a:prstGeom>
          <a:noFill/>
          <a:ln>
            <a:noFill/>
          </a:ln>
        </p:spPr>
      </p:pic>
      <p:sp>
        <p:nvSpPr>
          <p:cNvPr id="103" name="Google Shape;103;p2"/>
          <p:cNvSpPr/>
          <p:nvPr/>
        </p:nvSpPr>
        <p:spPr>
          <a:xfrm>
            <a:off x="0" y="1667714"/>
            <a:ext cx="291101" cy="425911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04" name="Google Shape;104;p2"/>
          <p:cNvPicPr preferRelativeResize="0"/>
          <p:nvPr/>
        </p:nvPicPr>
        <p:blipFill rotWithShape="1">
          <a:blip r:embed="rId4">
            <a:alphaModFix/>
          </a:blip>
          <a:srcRect r="5"/>
          <a:stretch/>
        </p:blipFill>
        <p:spPr>
          <a:xfrm>
            <a:off x="3438524" y="0"/>
            <a:ext cx="8753476" cy="6858000"/>
          </a:xfrm>
          <a:prstGeom prst="rect">
            <a:avLst/>
          </a:prstGeom>
          <a:noFill/>
          <a:ln>
            <a:noFill/>
          </a:ln>
        </p:spPr>
      </p:pic>
      <p:sp>
        <p:nvSpPr>
          <p:cNvPr id="105" name="Google Shape;105;p2"/>
          <p:cNvSpPr txBox="1"/>
          <p:nvPr/>
        </p:nvSpPr>
        <p:spPr>
          <a:xfrm>
            <a:off x="730197" y="1804779"/>
            <a:ext cx="4225452"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chemeClr val="lt1"/>
                </a:solidFill>
                <a:latin typeface="Montserrat"/>
                <a:ea typeface="Montserrat"/>
                <a:cs typeface="Montserrat"/>
                <a:sym typeface="Montserrat"/>
              </a:rPr>
              <a:t>ΠΕΡΙΕΧΟΜΕΝΑ</a:t>
            </a:r>
            <a:endParaRPr sz="2400" b="0">
              <a:solidFill>
                <a:schemeClr val="lt1"/>
              </a:solidFill>
              <a:latin typeface="Montserrat"/>
              <a:ea typeface="Montserrat"/>
              <a:cs typeface="Montserrat"/>
              <a:sym typeface="Montserrat"/>
            </a:endParaRPr>
          </a:p>
        </p:txBody>
      </p:sp>
      <p:sp>
        <p:nvSpPr>
          <p:cNvPr id="106" name="Google Shape;106;p2"/>
          <p:cNvSpPr txBox="1"/>
          <p:nvPr/>
        </p:nvSpPr>
        <p:spPr>
          <a:xfrm>
            <a:off x="1225221" y="2546543"/>
            <a:ext cx="3433690" cy="307777"/>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400" b="0" u="none">
                <a:solidFill>
                  <a:schemeClr val="lt1"/>
                </a:solidFill>
                <a:latin typeface="Montserrat"/>
                <a:ea typeface="Montserrat"/>
                <a:cs typeface="Montserrat"/>
                <a:sym typeface="Montserrat"/>
              </a:rPr>
              <a:t>ΤΙ ΑΝΤΙΠΡΟΣΩΠΕΎΟΥΝ ΟΙ Π</a:t>
            </a:r>
            <a:r>
              <a:rPr lang="en-US">
                <a:solidFill>
                  <a:schemeClr val="lt1"/>
                </a:solidFill>
                <a:latin typeface="Montserrat"/>
                <a:ea typeface="Montserrat"/>
                <a:cs typeface="Montserrat"/>
                <a:sym typeface="Montserrat"/>
              </a:rPr>
              <a:t>Ο</a:t>
            </a:r>
            <a:r>
              <a:rPr lang="en-US" sz="1400" b="0" u="none">
                <a:solidFill>
                  <a:schemeClr val="lt1"/>
                </a:solidFill>
                <a:latin typeface="Montserrat"/>
                <a:ea typeface="Montserrat"/>
                <a:cs typeface="Montserrat"/>
                <a:sym typeface="Montserrat"/>
              </a:rPr>
              <a:t>ΛΕΙΣ;</a:t>
            </a:r>
            <a:endParaRPr/>
          </a:p>
        </p:txBody>
      </p:sp>
      <p:sp>
        <p:nvSpPr>
          <p:cNvPr id="107" name="Google Shape;107;p2"/>
          <p:cNvSpPr txBox="1"/>
          <p:nvPr/>
        </p:nvSpPr>
        <p:spPr>
          <a:xfrm>
            <a:off x="1225225" y="3163500"/>
            <a:ext cx="3543300" cy="9543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400" b="0" u="none">
                <a:solidFill>
                  <a:schemeClr val="lt1"/>
                </a:solidFill>
                <a:latin typeface="Montserrat"/>
                <a:ea typeface="Montserrat"/>
                <a:cs typeface="Montserrat"/>
                <a:sym typeface="Montserrat"/>
              </a:rPr>
              <a:t>ΕΠΙΠΤ</a:t>
            </a:r>
            <a:r>
              <a:rPr lang="en-US">
                <a:solidFill>
                  <a:schemeClr val="lt1"/>
                </a:solidFill>
                <a:latin typeface="Montserrat"/>
                <a:ea typeface="Montserrat"/>
                <a:cs typeface="Montserrat"/>
                <a:sym typeface="Montserrat"/>
              </a:rPr>
              <a:t>ΩΣΕ</a:t>
            </a:r>
            <a:r>
              <a:rPr lang="en-US" sz="1400" b="0" u="none">
                <a:solidFill>
                  <a:schemeClr val="lt1"/>
                </a:solidFill>
                <a:latin typeface="Montserrat"/>
                <a:ea typeface="Montserrat"/>
                <a:cs typeface="Montserrat"/>
                <a:sym typeface="Montserrat"/>
              </a:rPr>
              <a:t>ΙΣ ΤΩΝ ΑΣΤΙΚΩΝ ΠΟΛΙΤΙΚ</a:t>
            </a:r>
            <a:r>
              <a:rPr lang="en-US">
                <a:solidFill>
                  <a:schemeClr val="lt1"/>
                </a:solidFill>
                <a:latin typeface="Montserrat"/>
                <a:ea typeface="Montserrat"/>
                <a:cs typeface="Montserrat"/>
                <a:sym typeface="Montserrat"/>
              </a:rPr>
              <a:t>ΩΝ</a:t>
            </a:r>
            <a:r>
              <a:rPr lang="en-US" sz="1400" b="0" u="none">
                <a:solidFill>
                  <a:schemeClr val="lt1"/>
                </a:solidFill>
                <a:latin typeface="Montserrat"/>
                <a:ea typeface="Montserrat"/>
                <a:cs typeface="Montserrat"/>
                <a:sym typeface="Montserrat"/>
              </a:rPr>
              <a:t>, ΤΩΝ ΑΣΤΙΚΩΝ ΥΠΗΡΕΣΙ</a:t>
            </a:r>
            <a:r>
              <a:rPr lang="en-US">
                <a:solidFill>
                  <a:schemeClr val="lt1"/>
                </a:solidFill>
                <a:latin typeface="Montserrat"/>
                <a:ea typeface="Montserrat"/>
                <a:cs typeface="Montserrat"/>
                <a:sym typeface="Montserrat"/>
              </a:rPr>
              <a:t>ΩΝ</a:t>
            </a:r>
            <a:r>
              <a:rPr lang="en-US" sz="1400" b="0" u="none">
                <a:solidFill>
                  <a:schemeClr val="lt1"/>
                </a:solidFill>
                <a:latin typeface="Montserrat"/>
                <a:ea typeface="Montserrat"/>
                <a:cs typeface="Montserrat"/>
                <a:sym typeface="Montserrat"/>
              </a:rPr>
              <a:t> ΚΑΙ ΤΩΝ ΑΣΤΙΚΩΝ ΥΠΟΔΟΜ</a:t>
            </a:r>
            <a:r>
              <a:rPr lang="en-US">
                <a:solidFill>
                  <a:schemeClr val="lt1"/>
                </a:solidFill>
                <a:latin typeface="Montserrat"/>
                <a:ea typeface="Montserrat"/>
                <a:cs typeface="Montserrat"/>
                <a:sym typeface="Montserrat"/>
              </a:rPr>
              <a:t>ΩΝ</a:t>
            </a:r>
            <a:r>
              <a:rPr lang="en-US" sz="1400" b="0" u="none">
                <a:solidFill>
                  <a:schemeClr val="lt1"/>
                </a:solidFill>
                <a:latin typeface="Montserrat"/>
                <a:ea typeface="Montserrat"/>
                <a:cs typeface="Montserrat"/>
                <a:sym typeface="Montserrat"/>
              </a:rPr>
              <a:t> ΣΤΗΝ ΚΑΘΗΜΕΡΙΝΉ </a:t>
            </a:r>
            <a:r>
              <a:rPr lang="en-US">
                <a:solidFill>
                  <a:schemeClr val="lt1"/>
                </a:solidFill>
                <a:latin typeface="Montserrat"/>
                <a:ea typeface="Montserrat"/>
                <a:cs typeface="Montserrat"/>
                <a:sym typeface="Montserrat"/>
              </a:rPr>
              <a:t>ΖΩΗ</a:t>
            </a:r>
            <a:endParaRPr/>
          </a:p>
        </p:txBody>
      </p:sp>
      <p:sp>
        <p:nvSpPr>
          <p:cNvPr id="108" name="Google Shape;108;p2"/>
          <p:cNvSpPr txBox="1"/>
          <p:nvPr/>
        </p:nvSpPr>
        <p:spPr>
          <a:xfrm>
            <a:off x="1225221" y="4156805"/>
            <a:ext cx="3433800" cy="3078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400" b="0" u="none">
                <a:solidFill>
                  <a:schemeClr val="lt1"/>
                </a:solidFill>
                <a:latin typeface="Montserrat"/>
                <a:ea typeface="Montserrat"/>
                <a:cs typeface="Montserrat"/>
                <a:sym typeface="Montserrat"/>
              </a:rPr>
              <a:t>ΣΟΒΑΡ</a:t>
            </a:r>
            <a:r>
              <a:rPr lang="en-US">
                <a:solidFill>
                  <a:schemeClr val="lt1"/>
                </a:solidFill>
                <a:latin typeface="Montserrat"/>
                <a:ea typeface="Montserrat"/>
                <a:cs typeface="Montserrat"/>
                <a:sym typeface="Montserrat"/>
              </a:rPr>
              <a:t>Α</a:t>
            </a:r>
            <a:r>
              <a:rPr lang="en-US" sz="1400" b="0" u="none">
                <a:solidFill>
                  <a:schemeClr val="lt1"/>
                </a:solidFill>
                <a:latin typeface="Montserrat"/>
                <a:ea typeface="Montserrat"/>
                <a:cs typeface="Montserrat"/>
                <a:sym typeface="Montserrat"/>
              </a:rPr>
              <a:t> ΚΟΙΝΩΝΙΚΑ ΠΡΟΒΛ</a:t>
            </a:r>
            <a:r>
              <a:rPr lang="en-US">
                <a:solidFill>
                  <a:schemeClr val="lt1"/>
                </a:solidFill>
                <a:latin typeface="Montserrat"/>
                <a:ea typeface="Montserrat"/>
                <a:cs typeface="Montserrat"/>
                <a:sym typeface="Montserrat"/>
              </a:rPr>
              <a:t>Η</a:t>
            </a:r>
            <a:r>
              <a:rPr lang="en-US" sz="1400" b="0" u="none">
                <a:solidFill>
                  <a:schemeClr val="lt1"/>
                </a:solidFill>
                <a:latin typeface="Montserrat"/>
                <a:ea typeface="Montserrat"/>
                <a:cs typeface="Montserrat"/>
                <a:sym typeface="Montserrat"/>
              </a:rPr>
              <a:t>ΜΑΤΑ</a:t>
            </a:r>
            <a:endParaRPr/>
          </a:p>
        </p:txBody>
      </p:sp>
      <p:sp>
        <p:nvSpPr>
          <p:cNvPr id="109" name="Google Shape;109;p2"/>
          <p:cNvSpPr txBox="1"/>
          <p:nvPr/>
        </p:nvSpPr>
        <p:spPr>
          <a:xfrm>
            <a:off x="1225221" y="4719213"/>
            <a:ext cx="3433690" cy="307777"/>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400" b="0" u="none">
                <a:solidFill>
                  <a:schemeClr val="lt1"/>
                </a:solidFill>
                <a:latin typeface="Montserrat"/>
                <a:ea typeface="Montserrat"/>
                <a:cs typeface="Montserrat"/>
                <a:sym typeface="Montserrat"/>
              </a:rPr>
              <a:t>Ο ΡΟΛΟΣ ΣΑΣ</a:t>
            </a:r>
            <a:endParaRPr/>
          </a:p>
        </p:txBody>
      </p:sp>
      <p:sp>
        <p:nvSpPr>
          <p:cNvPr id="110" name="Google Shape;110;p2"/>
          <p:cNvSpPr txBox="1"/>
          <p:nvPr/>
        </p:nvSpPr>
        <p:spPr>
          <a:xfrm>
            <a:off x="1225221" y="5312397"/>
            <a:ext cx="3433800" cy="523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Clr>
                <a:srgbClr val="000000"/>
              </a:buClr>
              <a:buFont typeface="Arial"/>
              <a:buNone/>
            </a:pPr>
            <a:r>
              <a:rPr lang="en-US" sz="1400" b="0" u="none">
                <a:solidFill>
                  <a:schemeClr val="lt1"/>
                </a:solidFill>
                <a:latin typeface="Montserrat"/>
                <a:ea typeface="Montserrat"/>
                <a:cs typeface="Montserrat"/>
                <a:sym typeface="Montserrat"/>
              </a:rPr>
              <a:t>ΠΡΟΓΡΑΜΜΑ ΠΑΙΧΝΙΔΟΠΟΙΗΜΕΝΗΣ ΜΑΘΗΣΗΣ</a:t>
            </a:r>
            <a:endParaRPr/>
          </a:p>
        </p:txBody>
      </p:sp>
      <p:sp>
        <p:nvSpPr>
          <p:cNvPr id="111" name="Google Shape;111;p2"/>
          <p:cNvSpPr txBox="1"/>
          <p:nvPr/>
        </p:nvSpPr>
        <p:spPr>
          <a:xfrm>
            <a:off x="652635" y="2506037"/>
            <a:ext cx="591093" cy="369332"/>
          </a:xfrm>
          <a:prstGeom prst="rect">
            <a:avLst/>
          </a:prstGeom>
          <a:noFill/>
          <a:ln>
            <a:noFill/>
          </a:ln>
        </p:spPr>
        <p:txBody>
          <a:bodyPr spcFirstLastPara="1" wrap="square" lIns="91425" tIns="45700" rIns="91425" bIns="45700" anchor="ctr" anchorCtr="0">
            <a:spAutoFit/>
          </a:bodyPr>
          <a:lstStyle/>
          <a:p>
            <a:pPr marL="0" marR="0" lvl="0" indent="0" algn="r" rtl="0">
              <a:spcBef>
                <a:spcPts val="0"/>
              </a:spcBef>
              <a:spcAft>
                <a:spcPts val="0"/>
              </a:spcAft>
              <a:buNone/>
            </a:pPr>
            <a:r>
              <a:rPr lang="en-US" sz="1800" b="1">
                <a:solidFill>
                  <a:schemeClr val="lt1"/>
                </a:solidFill>
                <a:latin typeface="Montserrat"/>
                <a:ea typeface="Montserrat"/>
                <a:cs typeface="Montserrat"/>
                <a:sym typeface="Montserrat"/>
              </a:rPr>
              <a:t>01</a:t>
            </a:r>
            <a:endParaRPr sz="1800" b="1">
              <a:solidFill>
                <a:schemeClr val="lt1"/>
              </a:solidFill>
              <a:latin typeface="Montserrat"/>
              <a:ea typeface="Montserrat"/>
              <a:cs typeface="Montserrat"/>
              <a:sym typeface="Montserrat"/>
            </a:endParaRPr>
          </a:p>
        </p:txBody>
      </p:sp>
      <p:sp>
        <p:nvSpPr>
          <p:cNvPr id="112" name="Google Shape;112;p2"/>
          <p:cNvSpPr txBox="1"/>
          <p:nvPr/>
        </p:nvSpPr>
        <p:spPr>
          <a:xfrm>
            <a:off x="634129" y="3120426"/>
            <a:ext cx="609599" cy="369332"/>
          </a:xfrm>
          <a:prstGeom prst="rect">
            <a:avLst/>
          </a:prstGeom>
          <a:noFill/>
          <a:ln>
            <a:noFill/>
          </a:ln>
        </p:spPr>
        <p:txBody>
          <a:bodyPr spcFirstLastPara="1" wrap="square" lIns="91425" tIns="45700" rIns="91425" bIns="45700" anchor="ctr" anchorCtr="0">
            <a:spAutoFit/>
          </a:bodyPr>
          <a:lstStyle/>
          <a:p>
            <a:pPr marL="0" marR="0" lvl="0" indent="0" algn="r" rtl="0">
              <a:spcBef>
                <a:spcPts val="0"/>
              </a:spcBef>
              <a:spcAft>
                <a:spcPts val="0"/>
              </a:spcAft>
              <a:buNone/>
            </a:pPr>
            <a:r>
              <a:rPr lang="en-US" sz="1800" b="1">
                <a:solidFill>
                  <a:schemeClr val="lt1"/>
                </a:solidFill>
                <a:latin typeface="Montserrat"/>
                <a:ea typeface="Montserrat"/>
                <a:cs typeface="Montserrat"/>
                <a:sym typeface="Montserrat"/>
              </a:rPr>
              <a:t>02</a:t>
            </a:r>
            <a:endParaRPr sz="1800" b="1">
              <a:solidFill>
                <a:schemeClr val="lt1"/>
              </a:solidFill>
              <a:latin typeface="Montserrat"/>
              <a:ea typeface="Montserrat"/>
              <a:cs typeface="Montserrat"/>
              <a:sym typeface="Montserrat"/>
            </a:endParaRPr>
          </a:p>
        </p:txBody>
      </p:sp>
      <p:sp>
        <p:nvSpPr>
          <p:cNvPr id="113" name="Google Shape;113;p2"/>
          <p:cNvSpPr txBox="1"/>
          <p:nvPr/>
        </p:nvSpPr>
        <p:spPr>
          <a:xfrm>
            <a:off x="748705" y="4106700"/>
            <a:ext cx="495023" cy="369332"/>
          </a:xfrm>
          <a:prstGeom prst="rect">
            <a:avLst/>
          </a:prstGeom>
          <a:noFill/>
          <a:ln>
            <a:noFill/>
          </a:ln>
        </p:spPr>
        <p:txBody>
          <a:bodyPr spcFirstLastPara="1" wrap="square" lIns="91425" tIns="45700" rIns="91425" bIns="45700" anchor="ctr" anchorCtr="0">
            <a:spAutoFit/>
          </a:bodyPr>
          <a:lstStyle/>
          <a:p>
            <a:pPr marL="0" marR="0" lvl="0" indent="0" algn="r" rtl="0">
              <a:spcBef>
                <a:spcPts val="0"/>
              </a:spcBef>
              <a:spcAft>
                <a:spcPts val="0"/>
              </a:spcAft>
              <a:buNone/>
            </a:pPr>
            <a:r>
              <a:rPr lang="en-US" sz="1800" b="1">
                <a:solidFill>
                  <a:schemeClr val="lt1"/>
                </a:solidFill>
                <a:latin typeface="Montserrat"/>
                <a:ea typeface="Montserrat"/>
                <a:cs typeface="Montserrat"/>
                <a:sym typeface="Montserrat"/>
              </a:rPr>
              <a:t>03</a:t>
            </a:r>
            <a:endParaRPr sz="1800" b="1">
              <a:solidFill>
                <a:schemeClr val="lt1"/>
              </a:solidFill>
              <a:latin typeface="Montserrat"/>
              <a:ea typeface="Montserrat"/>
              <a:cs typeface="Montserrat"/>
              <a:sym typeface="Montserrat"/>
            </a:endParaRPr>
          </a:p>
        </p:txBody>
      </p:sp>
      <p:sp>
        <p:nvSpPr>
          <p:cNvPr id="114" name="Google Shape;114;p2"/>
          <p:cNvSpPr txBox="1"/>
          <p:nvPr/>
        </p:nvSpPr>
        <p:spPr>
          <a:xfrm>
            <a:off x="652635" y="4645392"/>
            <a:ext cx="591093" cy="369332"/>
          </a:xfrm>
          <a:prstGeom prst="rect">
            <a:avLst/>
          </a:prstGeom>
          <a:noFill/>
          <a:ln>
            <a:noFill/>
          </a:ln>
        </p:spPr>
        <p:txBody>
          <a:bodyPr spcFirstLastPara="1" wrap="square" lIns="91425" tIns="45700" rIns="91425" bIns="45700" anchor="ctr" anchorCtr="0">
            <a:spAutoFit/>
          </a:bodyPr>
          <a:lstStyle/>
          <a:p>
            <a:pPr marL="0" marR="0" lvl="0" indent="0" algn="r" rtl="0">
              <a:spcBef>
                <a:spcPts val="0"/>
              </a:spcBef>
              <a:spcAft>
                <a:spcPts val="0"/>
              </a:spcAft>
              <a:buNone/>
            </a:pPr>
            <a:r>
              <a:rPr lang="en-US" sz="1800" b="1">
                <a:solidFill>
                  <a:schemeClr val="lt1"/>
                </a:solidFill>
                <a:latin typeface="Montserrat"/>
                <a:ea typeface="Montserrat"/>
                <a:cs typeface="Montserrat"/>
                <a:sym typeface="Montserrat"/>
              </a:rPr>
              <a:t>04</a:t>
            </a:r>
            <a:endParaRPr sz="1800" b="1">
              <a:solidFill>
                <a:schemeClr val="lt1"/>
              </a:solidFill>
              <a:latin typeface="Montserrat"/>
              <a:ea typeface="Montserrat"/>
              <a:cs typeface="Montserrat"/>
              <a:sym typeface="Montserrat"/>
            </a:endParaRPr>
          </a:p>
        </p:txBody>
      </p:sp>
      <p:sp>
        <p:nvSpPr>
          <p:cNvPr id="115" name="Google Shape;115;p2"/>
          <p:cNvSpPr txBox="1"/>
          <p:nvPr/>
        </p:nvSpPr>
        <p:spPr>
          <a:xfrm>
            <a:off x="652636" y="5262334"/>
            <a:ext cx="591092" cy="369332"/>
          </a:xfrm>
          <a:prstGeom prst="rect">
            <a:avLst/>
          </a:prstGeom>
          <a:noFill/>
          <a:ln>
            <a:noFill/>
          </a:ln>
        </p:spPr>
        <p:txBody>
          <a:bodyPr spcFirstLastPara="1" wrap="square" lIns="91425" tIns="45700" rIns="91425" bIns="45700" anchor="ctr" anchorCtr="0">
            <a:spAutoFit/>
          </a:bodyPr>
          <a:lstStyle/>
          <a:p>
            <a:pPr marL="0" marR="0" lvl="0" indent="0" algn="r" rtl="0">
              <a:spcBef>
                <a:spcPts val="0"/>
              </a:spcBef>
              <a:spcAft>
                <a:spcPts val="0"/>
              </a:spcAft>
              <a:buNone/>
            </a:pPr>
            <a:r>
              <a:rPr lang="en-US" sz="1800" b="1">
                <a:solidFill>
                  <a:schemeClr val="lt1"/>
                </a:solidFill>
                <a:latin typeface="Montserrat"/>
                <a:ea typeface="Montserrat"/>
                <a:cs typeface="Montserrat"/>
                <a:sym typeface="Montserrat"/>
              </a:rPr>
              <a:t>05</a:t>
            </a:r>
            <a:endParaRPr sz="1800" b="1">
              <a:solidFill>
                <a:schemeClr val="lt1"/>
              </a:solidFill>
              <a:latin typeface="Montserrat"/>
              <a:ea typeface="Montserrat"/>
              <a:cs typeface="Montserrat"/>
              <a:sym typeface="Montserra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p20"/>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69" name="Google Shape;469;p20" descr="Uma imagem com ar livre, pôr do sol, grupo, bando&#10;&#10;Descrição gerada automaticamente"/>
          <p:cNvPicPr preferRelativeResize="0"/>
          <p:nvPr/>
        </p:nvPicPr>
        <p:blipFill rotWithShape="1">
          <a:blip r:embed="rId3">
            <a:alphaModFix amt="24000"/>
          </a:blip>
          <a:srcRect l="8" t="31" r="19"/>
          <a:stretch/>
        </p:blipFill>
        <p:spPr>
          <a:xfrm>
            <a:off x="0" y="0"/>
            <a:ext cx="12192000" cy="6858000"/>
          </a:xfrm>
          <a:prstGeom prst="rect">
            <a:avLst/>
          </a:prstGeom>
          <a:noFill/>
          <a:ln>
            <a:noFill/>
          </a:ln>
        </p:spPr>
      </p:pic>
      <p:pic>
        <p:nvPicPr>
          <p:cNvPr id="470" name="Google Shape;470;p20"/>
          <p:cNvPicPr preferRelativeResize="0"/>
          <p:nvPr/>
        </p:nvPicPr>
        <p:blipFill rotWithShape="1">
          <a:blip r:embed="rId4">
            <a:alphaModFix/>
          </a:blip>
          <a:srcRect/>
          <a:stretch/>
        </p:blipFill>
        <p:spPr>
          <a:xfrm>
            <a:off x="291101" y="200025"/>
            <a:ext cx="609599" cy="523623"/>
          </a:xfrm>
          <a:prstGeom prst="rect">
            <a:avLst/>
          </a:prstGeom>
          <a:noFill/>
          <a:ln>
            <a:noFill/>
          </a:ln>
        </p:spPr>
      </p:pic>
      <p:sp>
        <p:nvSpPr>
          <p:cNvPr id="471" name="Google Shape;471;p20"/>
          <p:cNvSpPr/>
          <p:nvPr/>
        </p:nvSpPr>
        <p:spPr>
          <a:xfrm>
            <a:off x="893365" y="212192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72" name="Google Shape;472;p20"/>
          <p:cNvSpPr/>
          <p:nvPr/>
        </p:nvSpPr>
        <p:spPr>
          <a:xfrm>
            <a:off x="3010589" y="2093749"/>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73" name="Google Shape;473;p20"/>
          <p:cNvSpPr/>
          <p:nvPr/>
        </p:nvSpPr>
        <p:spPr>
          <a:xfrm>
            <a:off x="1951977" y="2117229"/>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74" name="Google Shape;474;p20"/>
          <p:cNvSpPr/>
          <p:nvPr/>
        </p:nvSpPr>
        <p:spPr>
          <a:xfrm>
            <a:off x="4069201" y="208905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75" name="Google Shape;475;p20"/>
          <p:cNvSpPr/>
          <p:nvPr/>
        </p:nvSpPr>
        <p:spPr>
          <a:xfrm>
            <a:off x="5127813" y="211253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76" name="Google Shape;476;p20"/>
          <p:cNvSpPr/>
          <p:nvPr/>
        </p:nvSpPr>
        <p:spPr>
          <a:xfrm>
            <a:off x="6186425" y="2107837"/>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77" name="Google Shape;477;p20"/>
          <p:cNvSpPr/>
          <p:nvPr/>
        </p:nvSpPr>
        <p:spPr>
          <a:xfrm>
            <a:off x="582706" y="3662171"/>
            <a:ext cx="10981765" cy="2343516"/>
          </a:xfrm>
          <a:prstGeom prst="roundRect">
            <a:avLst>
              <a:gd name="adj" fmla="val 9612"/>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78" name="Google Shape;478;p20"/>
          <p:cNvSpPr/>
          <p:nvPr/>
        </p:nvSpPr>
        <p:spPr>
          <a:xfrm>
            <a:off x="7505209" y="3324818"/>
            <a:ext cx="412789" cy="355853"/>
          </a:xfrm>
          <a:prstGeom prst="triangle">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79" name="Google Shape;479;p20"/>
          <p:cNvSpPr txBox="1"/>
          <p:nvPr/>
        </p:nvSpPr>
        <p:spPr>
          <a:xfrm>
            <a:off x="1907883" y="4066199"/>
            <a:ext cx="8389800" cy="4002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b="1">
                <a:solidFill>
                  <a:srgbClr val="5D2576"/>
                </a:solidFill>
                <a:latin typeface="Montserrat"/>
                <a:ea typeface="Montserrat"/>
                <a:cs typeface="Montserrat"/>
                <a:sym typeface="Montserrat"/>
              </a:rPr>
              <a:t>Ψηφιακό Απόρρητο και Επιτήρηση</a:t>
            </a:r>
            <a:endParaRPr sz="2000" b="1">
              <a:solidFill>
                <a:srgbClr val="5D2576"/>
              </a:solidFill>
              <a:latin typeface="Montserrat"/>
              <a:ea typeface="Montserrat"/>
              <a:cs typeface="Montserrat"/>
              <a:sym typeface="Montserrat"/>
            </a:endParaRPr>
          </a:p>
        </p:txBody>
      </p:sp>
      <p:sp>
        <p:nvSpPr>
          <p:cNvPr id="480" name="Google Shape;480;p20"/>
          <p:cNvSpPr txBox="1"/>
          <p:nvPr/>
        </p:nvSpPr>
        <p:spPr>
          <a:xfrm>
            <a:off x="2635915" y="4532984"/>
            <a:ext cx="6920700" cy="1077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u="none" strike="noStrike">
                <a:solidFill>
                  <a:srgbClr val="5D2576"/>
                </a:solidFill>
                <a:latin typeface="Montserrat"/>
                <a:ea typeface="Montserrat"/>
                <a:cs typeface="Montserrat"/>
                <a:sym typeface="Montserrat"/>
              </a:rPr>
              <a:t>Ζητήματα όπως οι παραβιάσεις προσωπικών δεδομένων, η μαζική επιτήρηση και οι παραβιάσεις της ιδιωτικής ζωής στο διαδίκτυο αποτελούν σημαντικές απειλές για την προσωπική αυτονομία και τις δημοκρατικές αρχές, </a:t>
            </a:r>
            <a:r>
              <a:rPr lang="en-US" sz="1600" b="1" u="none" strike="noStrike">
                <a:solidFill>
                  <a:srgbClr val="5D2576"/>
                </a:solidFill>
                <a:latin typeface="Montserrat"/>
                <a:ea typeface="Montserrat"/>
                <a:cs typeface="Montserrat"/>
                <a:sym typeface="Montserrat"/>
              </a:rPr>
              <a:t>επηρεάζοντας </a:t>
            </a:r>
            <a:r>
              <a:rPr lang="en-US" sz="1600" u="none" strike="noStrike">
                <a:solidFill>
                  <a:srgbClr val="5D2576"/>
                </a:solidFill>
                <a:latin typeface="Montserrat"/>
                <a:ea typeface="Montserrat"/>
                <a:cs typeface="Montserrat"/>
                <a:sym typeface="Montserrat"/>
              </a:rPr>
              <a:t>δυσανάλογα </a:t>
            </a:r>
            <a:r>
              <a:rPr lang="en-US" sz="1600" b="1" u="none" strike="noStrike">
                <a:solidFill>
                  <a:srgbClr val="5D2576"/>
                </a:solidFill>
                <a:latin typeface="Montserrat"/>
                <a:ea typeface="Montserrat"/>
                <a:cs typeface="Montserrat"/>
                <a:sym typeface="Montserrat"/>
              </a:rPr>
              <a:t>τις περιθωριοποιημένες κοινότητες.</a:t>
            </a:r>
            <a:endParaRPr sz="1600" b="1" u="none" strike="noStrike">
              <a:solidFill>
                <a:srgbClr val="5D2576"/>
              </a:solidFill>
              <a:latin typeface="Montserrat"/>
              <a:ea typeface="Montserrat"/>
              <a:cs typeface="Montserrat"/>
              <a:sym typeface="Montserrat"/>
            </a:endParaRPr>
          </a:p>
        </p:txBody>
      </p:sp>
      <p:sp>
        <p:nvSpPr>
          <p:cNvPr id="481" name="Google Shape;481;p20"/>
          <p:cNvSpPr/>
          <p:nvPr/>
        </p:nvSpPr>
        <p:spPr>
          <a:xfrm>
            <a:off x="7245037" y="2084357"/>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82" name="Google Shape;482;p20"/>
          <p:cNvSpPr/>
          <p:nvPr/>
        </p:nvSpPr>
        <p:spPr>
          <a:xfrm>
            <a:off x="8303649" y="2079661"/>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83" name="Google Shape;483;p20"/>
          <p:cNvSpPr/>
          <p:nvPr/>
        </p:nvSpPr>
        <p:spPr>
          <a:xfrm>
            <a:off x="9362261" y="2103141"/>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84" name="Google Shape;484;p20"/>
          <p:cNvSpPr/>
          <p:nvPr/>
        </p:nvSpPr>
        <p:spPr>
          <a:xfrm>
            <a:off x="10420872" y="2098445"/>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85" name="Google Shape;485;p20" descr="Casa com preenchimento sólido"/>
          <p:cNvPicPr preferRelativeResize="0"/>
          <p:nvPr/>
        </p:nvPicPr>
        <p:blipFill rotWithShape="1">
          <a:blip r:embed="rId5">
            <a:alphaModFix/>
          </a:blip>
          <a:srcRect/>
          <a:stretch/>
        </p:blipFill>
        <p:spPr>
          <a:xfrm>
            <a:off x="1037348" y="2223644"/>
            <a:ext cx="645168" cy="645168"/>
          </a:xfrm>
          <a:prstGeom prst="rect">
            <a:avLst/>
          </a:prstGeom>
          <a:noFill/>
          <a:ln>
            <a:noFill/>
          </a:ln>
        </p:spPr>
      </p:pic>
      <p:pic>
        <p:nvPicPr>
          <p:cNvPr id="486" name="Google Shape;486;p20" descr="Mão no ar com preenchimento sólido"/>
          <p:cNvPicPr preferRelativeResize="0"/>
          <p:nvPr/>
        </p:nvPicPr>
        <p:blipFill rotWithShape="1">
          <a:blip r:embed="rId6">
            <a:alphaModFix/>
          </a:blip>
          <a:srcRect/>
          <a:stretch/>
        </p:blipFill>
        <p:spPr>
          <a:xfrm>
            <a:off x="2101328" y="2261212"/>
            <a:ext cx="645168" cy="645168"/>
          </a:xfrm>
          <a:prstGeom prst="rect">
            <a:avLst/>
          </a:prstGeom>
          <a:noFill/>
          <a:ln>
            <a:noFill/>
          </a:ln>
        </p:spPr>
      </p:pic>
      <p:pic>
        <p:nvPicPr>
          <p:cNvPr id="487" name="Google Shape;487;p20" descr="Autocarro com preenchimento sólido"/>
          <p:cNvPicPr preferRelativeResize="0"/>
          <p:nvPr/>
        </p:nvPicPr>
        <p:blipFill rotWithShape="1">
          <a:blip r:embed="rId7">
            <a:alphaModFix/>
          </a:blip>
          <a:srcRect/>
          <a:stretch/>
        </p:blipFill>
        <p:spPr>
          <a:xfrm>
            <a:off x="3167504" y="2261212"/>
            <a:ext cx="663673" cy="663673"/>
          </a:xfrm>
          <a:prstGeom prst="rect">
            <a:avLst/>
          </a:prstGeom>
          <a:noFill/>
          <a:ln>
            <a:noFill/>
          </a:ln>
        </p:spPr>
      </p:pic>
      <p:pic>
        <p:nvPicPr>
          <p:cNvPr id="488" name="Google Shape;488;p20" descr="Empréstimo com preenchimento sólido"/>
          <p:cNvPicPr preferRelativeResize="0"/>
          <p:nvPr/>
        </p:nvPicPr>
        <p:blipFill rotWithShape="1">
          <a:blip r:embed="rId8">
            <a:alphaModFix/>
          </a:blip>
          <a:srcRect/>
          <a:stretch/>
        </p:blipFill>
        <p:spPr>
          <a:xfrm>
            <a:off x="5298935" y="2197120"/>
            <a:ext cx="764938" cy="764938"/>
          </a:xfrm>
          <a:prstGeom prst="rect">
            <a:avLst/>
          </a:prstGeom>
          <a:noFill/>
          <a:ln>
            <a:noFill/>
          </a:ln>
        </p:spPr>
      </p:pic>
      <p:pic>
        <p:nvPicPr>
          <p:cNvPr id="489" name="Google Shape;489;p20" descr="Uma imagem com Gráficos, símbolo, Saturação de cores, Tipo de letra&#10;&#10;Descrição gerada automaticamente"/>
          <p:cNvPicPr preferRelativeResize="0"/>
          <p:nvPr/>
        </p:nvPicPr>
        <p:blipFill rotWithShape="1">
          <a:blip r:embed="rId9">
            <a:alphaModFix/>
          </a:blip>
          <a:srcRect/>
          <a:stretch/>
        </p:blipFill>
        <p:spPr>
          <a:xfrm>
            <a:off x="6353554" y="2261212"/>
            <a:ext cx="642113" cy="657133"/>
          </a:xfrm>
          <a:prstGeom prst="rect">
            <a:avLst/>
          </a:prstGeom>
          <a:noFill/>
          <a:ln>
            <a:noFill/>
          </a:ln>
        </p:spPr>
      </p:pic>
      <p:pic>
        <p:nvPicPr>
          <p:cNvPr id="490" name="Google Shape;490;p20" descr="Mão aberta com uma planta com preenchimento sólido"/>
          <p:cNvPicPr preferRelativeResize="0"/>
          <p:nvPr/>
        </p:nvPicPr>
        <p:blipFill rotWithShape="1">
          <a:blip r:embed="rId10">
            <a:alphaModFix/>
          </a:blip>
          <a:srcRect/>
          <a:stretch/>
        </p:blipFill>
        <p:spPr>
          <a:xfrm>
            <a:off x="4229773" y="2237664"/>
            <a:ext cx="617128" cy="617128"/>
          </a:xfrm>
          <a:prstGeom prst="rect">
            <a:avLst/>
          </a:prstGeom>
          <a:noFill/>
          <a:ln>
            <a:noFill/>
          </a:ln>
        </p:spPr>
      </p:pic>
      <p:pic>
        <p:nvPicPr>
          <p:cNvPr id="491" name="Google Shape;491;p20" descr="Uma imagem com coração, clipart&#10;&#10;Descrição gerada automaticamente"/>
          <p:cNvPicPr preferRelativeResize="0"/>
          <p:nvPr/>
        </p:nvPicPr>
        <p:blipFill rotWithShape="1">
          <a:blip r:embed="rId11">
            <a:alphaModFix/>
          </a:blip>
          <a:srcRect/>
          <a:stretch/>
        </p:blipFill>
        <p:spPr>
          <a:xfrm>
            <a:off x="8519069" y="2343275"/>
            <a:ext cx="545007" cy="462257"/>
          </a:xfrm>
          <a:prstGeom prst="rect">
            <a:avLst/>
          </a:prstGeom>
          <a:noFill/>
          <a:ln>
            <a:noFill/>
          </a:ln>
        </p:spPr>
      </p:pic>
      <p:pic>
        <p:nvPicPr>
          <p:cNvPr id="492" name="Google Shape;492;p20" descr="Uma imagem com Gráficos, Tipo de letra, design gráfico, design&#10;&#10;Descrição gerada automaticamente"/>
          <p:cNvPicPr preferRelativeResize="0"/>
          <p:nvPr/>
        </p:nvPicPr>
        <p:blipFill rotWithShape="1">
          <a:blip r:embed="rId12">
            <a:alphaModFix/>
          </a:blip>
          <a:srcRect/>
          <a:stretch/>
        </p:blipFill>
        <p:spPr>
          <a:xfrm>
            <a:off x="9503065" y="2445765"/>
            <a:ext cx="675013" cy="278356"/>
          </a:xfrm>
          <a:prstGeom prst="rect">
            <a:avLst/>
          </a:prstGeom>
          <a:noFill/>
          <a:ln>
            <a:noFill/>
          </a:ln>
        </p:spPr>
      </p:pic>
      <p:pic>
        <p:nvPicPr>
          <p:cNvPr id="493" name="Google Shape;493;p20" descr="Uma imagem com círculo&#10;&#10;Descrição gerada automaticamente"/>
          <p:cNvPicPr preferRelativeResize="0"/>
          <p:nvPr/>
        </p:nvPicPr>
        <p:blipFill rotWithShape="1">
          <a:blip r:embed="rId13">
            <a:alphaModFix/>
          </a:blip>
          <a:srcRect/>
          <a:stretch/>
        </p:blipFill>
        <p:spPr>
          <a:xfrm>
            <a:off x="7480608" y="2336195"/>
            <a:ext cx="485843" cy="485843"/>
          </a:xfrm>
          <a:prstGeom prst="rect">
            <a:avLst/>
          </a:prstGeom>
          <a:noFill/>
          <a:ln>
            <a:noFill/>
          </a:ln>
        </p:spPr>
      </p:pic>
      <p:pic>
        <p:nvPicPr>
          <p:cNvPr id="494" name="Google Shape;494;p20" descr="Fechar destaque"/>
          <p:cNvPicPr preferRelativeResize="0"/>
          <p:nvPr/>
        </p:nvPicPr>
        <p:blipFill rotWithShape="1">
          <a:blip r:embed="rId14">
            <a:alphaModFix/>
          </a:blip>
          <a:srcRect/>
          <a:stretch/>
        </p:blipFill>
        <p:spPr>
          <a:xfrm>
            <a:off x="909364" y="2135848"/>
            <a:ext cx="914400" cy="914400"/>
          </a:xfrm>
          <a:prstGeom prst="rect">
            <a:avLst/>
          </a:prstGeom>
          <a:noFill/>
          <a:ln>
            <a:noFill/>
          </a:ln>
        </p:spPr>
      </p:pic>
      <p:pic>
        <p:nvPicPr>
          <p:cNvPr id="495" name="Google Shape;495;p20" descr="Fechar destaque"/>
          <p:cNvPicPr preferRelativeResize="0"/>
          <p:nvPr/>
        </p:nvPicPr>
        <p:blipFill rotWithShape="1">
          <a:blip r:embed="rId14">
            <a:alphaModFix/>
          </a:blip>
          <a:srcRect/>
          <a:stretch/>
        </p:blipFill>
        <p:spPr>
          <a:xfrm>
            <a:off x="3028235" y="2105170"/>
            <a:ext cx="914400" cy="914400"/>
          </a:xfrm>
          <a:prstGeom prst="rect">
            <a:avLst/>
          </a:prstGeom>
          <a:noFill/>
          <a:ln>
            <a:noFill/>
          </a:ln>
        </p:spPr>
      </p:pic>
      <p:pic>
        <p:nvPicPr>
          <p:cNvPr id="496" name="Google Shape;496;p20" descr="Fechar destaque"/>
          <p:cNvPicPr preferRelativeResize="0"/>
          <p:nvPr/>
        </p:nvPicPr>
        <p:blipFill rotWithShape="1">
          <a:blip r:embed="rId14">
            <a:alphaModFix/>
          </a:blip>
          <a:srcRect/>
          <a:stretch/>
        </p:blipFill>
        <p:spPr>
          <a:xfrm>
            <a:off x="4097459" y="2107837"/>
            <a:ext cx="914400" cy="914400"/>
          </a:xfrm>
          <a:prstGeom prst="rect">
            <a:avLst/>
          </a:prstGeom>
          <a:noFill/>
          <a:ln>
            <a:noFill/>
          </a:ln>
        </p:spPr>
      </p:pic>
      <p:pic>
        <p:nvPicPr>
          <p:cNvPr id="497" name="Google Shape;497;p20" descr="Icebergue com preenchimento sólido"/>
          <p:cNvPicPr preferRelativeResize="0"/>
          <p:nvPr/>
        </p:nvPicPr>
        <p:blipFill rotWithShape="1">
          <a:blip r:embed="rId15">
            <a:alphaModFix/>
          </a:blip>
          <a:srcRect/>
          <a:stretch/>
        </p:blipFill>
        <p:spPr>
          <a:xfrm>
            <a:off x="10578175" y="2258783"/>
            <a:ext cx="628547" cy="628547"/>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21"/>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03" name="Google Shape;503;p21" descr="Uma imagem com ar livre, pôr do sol, grupo, bando&#10;&#10;Descrição gerada automaticamente"/>
          <p:cNvPicPr preferRelativeResize="0"/>
          <p:nvPr/>
        </p:nvPicPr>
        <p:blipFill rotWithShape="1">
          <a:blip r:embed="rId3">
            <a:alphaModFix amt="24000"/>
          </a:blip>
          <a:srcRect l="8" t="31" r="19"/>
          <a:stretch/>
        </p:blipFill>
        <p:spPr>
          <a:xfrm>
            <a:off x="0" y="0"/>
            <a:ext cx="12192000" cy="6858000"/>
          </a:xfrm>
          <a:prstGeom prst="rect">
            <a:avLst/>
          </a:prstGeom>
          <a:noFill/>
          <a:ln>
            <a:noFill/>
          </a:ln>
        </p:spPr>
      </p:pic>
      <p:pic>
        <p:nvPicPr>
          <p:cNvPr id="504" name="Google Shape;504;p21"/>
          <p:cNvPicPr preferRelativeResize="0"/>
          <p:nvPr/>
        </p:nvPicPr>
        <p:blipFill rotWithShape="1">
          <a:blip r:embed="rId4">
            <a:alphaModFix/>
          </a:blip>
          <a:srcRect/>
          <a:stretch/>
        </p:blipFill>
        <p:spPr>
          <a:xfrm>
            <a:off x="291101" y="200025"/>
            <a:ext cx="609599" cy="523623"/>
          </a:xfrm>
          <a:prstGeom prst="rect">
            <a:avLst/>
          </a:prstGeom>
          <a:noFill/>
          <a:ln>
            <a:noFill/>
          </a:ln>
        </p:spPr>
      </p:pic>
      <p:sp>
        <p:nvSpPr>
          <p:cNvPr id="505" name="Google Shape;505;p21"/>
          <p:cNvSpPr/>
          <p:nvPr/>
        </p:nvSpPr>
        <p:spPr>
          <a:xfrm>
            <a:off x="893365" y="212192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06" name="Google Shape;506;p21"/>
          <p:cNvSpPr/>
          <p:nvPr/>
        </p:nvSpPr>
        <p:spPr>
          <a:xfrm>
            <a:off x="3010589" y="2093749"/>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07" name="Google Shape;507;p21"/>
          <p:cNvSpPr/>
          <p:nvPr/>
        </p:nvSpPr>
        <p:spPr>
          <a:xfrm>
            <a:off x="1951977" y="2117229"/>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08" name="Google Shape;508;p21"/>
          <p:cNvSpPr/>
          <p:nvPr/>
        </p:nvSpPr>
        <p:spPr>
          <a:xfrm>
            <a:off x="4069201" y="208905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09" name="Google Shape;509;p21"/>
          <p:cNvSpPr/>
          <p:nvPr/>
        </p:nvSpPr>
        <p:spPr>
          <a:xfrm>
            <a:off x="5127813" y="211253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10" name="Google Shape;510;p21"/>
          <p:cNvSpPr/>
          <p:nvPr/>
        </p:nvSpPr>
        <p:spPr>
          <a:xfrm>
            <a:off x="6186425" y="2107837"/>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11" name="Google Shape;511;p21"/>
          <p:cNvSpPr/>
          <p:nvPr/>
        </p:nvSpPr>
        <p:spPr>
          <a:xfrm>
            <a:off x="582706" y="3662171"/>
            <a:ext cx="10981765" cy="2343516"/>
          </a:xfrm>
          <a:prstGeom prst="roundRect">
            <a:avLst>
              <a:gd name="adj" fmla="val 9612"/>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12" name="Google Shape;512;p21"/>
          <p:cNvSpPr/>
          <p:nvPr/>
        </p:nvSpPr>
        <p:spPr>
          <a:xfrm>
            <a:off x="8563821" y="3315984"/>
            <a:ext cx="412789" cy="355853"/>
          </a:xfrm>
          <a:prstGeom prst="triangle">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13" name="Google Shape;513;p21"/>
          <p:cNvSpPr txBox="1"/>
          <p:nvPr/>
        </p:nvSpPr>
        <p:spPr>
          <a:xfrm>
            <a:off x="1366564" y="4097698"/>
            <a:ext cx="9298839" cy="40006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b="1" dirty="0" err="1">
                <a:solidFill>
                  <a:srgbClr val="5D2576"/>
                </a:solidFill>
                <a:latin typeface="Montserrat"/>
                <a:ea typeface="Montserrat"/>
                <a:cs typeface="Montserrat"/>
                <a:sym typeface="Montserrat"/>
              </a:rPr>
              <a:t>Έλλειψη</a:t>
            </a:r>
            <a:r>
              <a:rPr lang="en-US" sz="2000" b="1" dirty="0">
                <a:solidFill>
                  <a:srgbClr val="5D2576"/>
                </a:solidFill>
                <a:latin typeface="Montserrat"/>
                <a:ea typeface="Montserrat"/>
                <a:cs typeface="Montserrat"/>
                <a:sym typeface="Montserrat"/>
              </a:rPr>
              <a:t> π</a:t>
            </a:r>
            <a:r>
              <a:rPr lang="en-US" sz="2000" b="1" dirty="0" err="1">
                <a:solidFill>
                  <a:srgbClr val="5D2576"/>
                </a:solidFill>
                <a:latin typeface="Montserrat"/>
                <a:ea typeface="Montserrat"/>
                <a:cs typeface="Montserrat"/>
                <a:sym typeface="Montserrat"/>
              </a:rPr>
              <a:t>ρόσ</a:t>
            </a:r>
            <a:r>
              <a:rPr lang="en-US" sz="2000" b="1" dirty="0">
                <a:solidFill>
                  <a:srgbClr val="5D2576"/>
                </a:solidFill>
                <a:latin typeface="Montserrat"/>
                <a:ea typeface="Montserrat"/>
                <a:cs typeface="Montserrat"/>
                <a:sym typeface="Montserrat"/>
              </a:rPr>
              <a:t>βασης στην εκπαίδευση και την υγειονομική περίθαλψη</a:t>
            </a:r>
            <a:endParaRPr sz="2000" b="1" dirty="0">
              <a:solidFill>
                <a:srgbClr val="5D2576"/>
              </a:solidFill>
              <a:latin typeface="Montserrat"/>
              <a:ea typeface="Montserrat"/>
              <a:cs typeface="Montserrat"/>
              <a:sym typeface="Montserrat"/>
            </a:endParaRPr>
          </a:p>
        </p:txBody>
      </p:sp>
      <p:sp>
        <p:nvSpPr>
          <p:cNvPr id="514" name="Google Shape;514;p21"/>
          <p:cNvSpPr txBox="1"/>
          <p:nvPr/>
        </p:nvSpPr>
        <p:spPr>
          <a:xfrm>
            <a:off x="2635915" y="4532984"/>
            <a:ext cx="6920752" cy="115865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u="none" strike="noStrike">
                <a:solidFill>
                  <a:srgbClr val="5D2576"/>
                </a:solidFill>
                <a:latin typeface="Montserrat"/>
                <a:ea typeface="Montserrat"/>
                <a:cs typeface="Montserrat"/>
                <a:sym typeface="Montserrat"/>
              </a:rPr>
              <a:t>Η άνιση πρόσβαση διαιωνίζει τους κύκλους της φτώχειας και περιορίζει τις ευκαιρίες για κοινωνική κινητικότητα, συμβάλλοντας στη συστημική αδικία.</a:t>
            </a:r>
            <a:endParaRPr sz="1600" u="none" strike="noStrike">
              <a:solidFill>
                <a:srgbClr val="5D2576"/>
              </a:solidFill>
              <a:latin typeface="Montserrat"/>
              <a:ea typeface="Montserrat"/>
              <a:cs typeface="Montserrat"/>
              <a:sym typeface="Montserrat"/>
            </a:endParaRPr>
          </a:p>
        </p:txBody>
      </p:sp>
      <p:sp>
        <p:nvSpPr>
          <p:cNvPr id="515" name="Google Shape;515;p21"/>
          <p:cNvSpPr/>
          <p:nvPr/>
        </p:nvSpPr>
        <p:spPr>
          <a:xfrm>
            <a:off x="7245037" y="2084357"/>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16" name="Google Shape;516;p21"/>
          <p:cNvSpPr/>
          <p:nvPr/>
        </p:nvSpPr>
        <p:spPr>
          <a:xfrm>
            <a:off x="8303649" y="2079661"/>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17" name="Google Shape;517;p21"/>
          <p:cNvSpPr/>
          <p:nvPr/>
        </p:nvSpPr>
        <p:spPr>
          <a:xfrm>
            <a:off x="9362261" y="2103141"/>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18" name="Google Shape;518;p21"/>
          <p:cNvSpPr/>
          <p:nvPr/>
        </p:nvSpPr>
        <p:spPr>
          <a:xfrm>
            <a:off x="10420872" y="2098445"/>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19" name="Google Shape;519;p21" descr="Casa com preenchimento sólido"/>
          <p:cNvPicPr preferRelativeResize="0"/>
          <p:nvPr/>
        </p:nvPicPr>
        <p:blipFill rotWithShape="1">
          <a:blip r:embed="rId5">
            <a:alphaModFix/>
          </a:blip>
          <a:srcRect/>
          <a:stretch/>
        </p:blipFill>
        <p:spPr>
          <a:xfrm>
            <a:off x="1037348" y="2223644"/>
            <a:ext cx="645168" cy="645168"/>
          </a:xfrm>
          <a:prstGeom prst="rect">
            <a:avLst/>
          </a:prstGeom>
          <a:noFill/>
          <a:ln>
            <a:noFill/>
          </a:ln>
        </p:spPr>
      </p:pic>
      <p:pic>
        <p:nvPicPr>
          <p:cNvPr id="520" name="Google Shape;520;p21" descr="Mão no ar com preenchimento sólido"/>
          <p:cNvPicPr preferRelativeResize="0"/>
          <p:nvPr/>
        </p:nvPicPr>
        <p:blipFill rotWithShape="1">
          <a:blip r:embed="rId6">
            <a:alphaModFix/>
          </a:blip>
          <a:srcRect/>
          <a:stretch/>
        </p:blipFill>
        <p:spPr>
          <a:xfrm>
            <a:off x="2101328" y="2261212"/>
            <a:ext cx="645168" cy="645168"/>
          </a:xfrm>
          <a:prstGeom prst="rect">
            <a:avLst/>
          </a:prstGeom>
          <a:noFill/>
          <a:ln>
            <a:noFill/>
          </a:ln>
        </p:spPr>
      </p:pic>
      <p:pic>
        <p:nvPicPr>
          <p:cNvPr id="521" name="Google Shape;521;p21" descr="Autocarro com preenchimento sólido"/>
          <p:cNvPicPr preferRelativeResize="0"/>
          <p:nvPr/>
        </p:nvPicPr>
        <p:blipFill rotWithShape="1">
          <a:blip r:embed="rId7">
            <a:alphaModFix/>
          </a:blip>
          <a:srcRect/>
          <a:stretch/>
        </p:blipFill>
        <p:spPr>
          <a:xfrm>
            <a:off x="3167504" y="2261212"/>
            <a:ext cx="663673" cy="663673"/>
          </a:xfrm>
          <a:prstGeom prst="rect">
            <a:avLst/>
          </a:prstGeom>
          <a:noFill/>
          <a:ln>
            <a:noFill/>
          </a:ln>
        </p:spPr>
      </p:pic>
      <p:pic>
        <p:nvPicPr>
          <p:cNvPr id="522" name="Google Shape;522;p21" descr="Empréstimo com preenchimento sólido"/>
          <p:cNvPicPr preferRelativeResize="0"/>
          <p:nvPr/>
        </p:nvPicPr>
        <p:blipFill rotWithShape="1">
          <a:blip r:embed="rId8">
            <a:alphaModFix/>
          </a:blip>
          <a:srcRect/>
          <a:stretch/>
        </p:blipFill>
        <p:spPr>
          <a:xfrm>
            <a:off x="5298935" y="2197120"/>
            <a:ext cx="764938" cy="764938"/>
          </a:xfrm>
          <a:prstGeom prst="rect">
            <a:avLst/>
          </a:prstGeom>
          <a:noFill/>
          <a:ln>
            <a:noFill/>
          </a:ln>
        </p:spPr>
      </p:pic>
      <p:pic>
        <p:nvPicPr>
          <p:cNvPr id="523" name="Google Shape;523;p21" descr="Uma imagem com Gráficos, símbolo, Saturação de cores, Tipo de letra&#10;&#10;Descrição gerada automaticamente"/>
          <p:cNvPicPr preferRelativeResize="0"/>
          <p:nvPr/>
        </p:nvPicPr>
        <p:blipFill rotWithShape="1">
          <a:blip r:embed="rId9">
            <a:alphaModFix/>
          </a:blip>
          <a:srcRect/>
          <a:stretch/>
        </p:blipFill>
        <p:spPr>
          <a:xfrm>
            <a:off x="6353554" y="2261212"/>
            <a:ext cx="642113" cy="657133"/>
          </a:xfrm>
          <a:prstGeom prst="rect">
            <a:avLst/>
          </a:prstGeom>
          <a:noFill/>
          <a:ln>
            <a:noFill/>
          </a:ln>
        </p:spPr>
      </p:pic>
      <p:pic>
        <p:nvPicPr>
          <p:cNvPr id="524" name="Google Shape;524;p21" descr="Mão aberta com uma planta com preenchimento sólido"/>
          <p:cNvPicPr preferRelativeResize="0"/>
          <p:nvPr/>
        </p:nvPicPr>
        <p:blipFill rotWithShape="1">
          <a:blip r:embed="rId10">
            <a:alphaModFix/>
          </a:blip>
          <a:srcRect/>
          <a:stretch/>
        </p:blipFill>
        <p:spPr>
          <a:xfrm>
            <a:off x="4229773" y="2237664"/>
            <a:ext cx="617128" cy="617128"/>
          </a:xfrm>
          <a:prstGeom prst="rect">
            <a:avLst/>
          </a:prstGeom>
          <a:noFill/>
          <a:ln>
            <a:noFill/>
          </a:ln>
        </p:spPr>
      </p:pic>
      <p:pic>
        <p:nvPicPr>
          <p:cNvPr id="525" name="Google Shape;525;p21" descr="Uma imagem com coração, clipart&#10;&#10;Descrição gerada automaticamente"/>
          <p:cNvPicPr preferRelativeResize="0"/>
          <p:nvPr/>
        </p:nvPicPr>
        <p:blipFill rotWithShape="1">
          <a:blip r:embed="rId11">
            <a:alphaModFix/>
          </a:blip>
          <a:srcRect/>
          <a:stretch/>
        </p:blipFill>
        <p:spPr>
          <a:xfrm>
            <a:off x="8519069" y="2343275"/>
            <a:ext cx="545007" cy="462257"/>
          </a:xfrm>
          <a:prstGeom prst="rect">
            <a:avLst/>
          </a:prstGeom>
          <a:noFill/>
          <a:ln>
            <a:noFill/>
          </a:ln>
        </p:spPr>
      </p:pic>
      <p:pic>
        <p:nvPicPr>
          <p:cNvPr id="526" name="Google Shape;526;p21" descr="Uma imagem com Gráficos, Tipo de letra, design gráfico, design&#10;&#10;Descrição gerada automaticamente"/>
          <p:cNvPicPr preferRelativeResize="0"/>
          <p:nvPr/>
        </p:nvPicPr>
        <p:blipFill rotWithShape="1">
          <a:blip r:embed="rId12">
            <a:alphaModFix/>
          </a:blip>
          <a:srcRect/>
          <a:stretch/>
        </p:blipFill>
        <p:spPr>
          <a:xfrm>
            <a:off x="9503065" y="2445765"/>
            <a:ext cx="675013" cy="278356"/>
          </a:xfrm>
          <a:prstGeom prst="rect">
            <a:avLst/>
          </a:prstGeom>
          <a:noFill/>
          <a:ln>
            <a:noFill/>
          </a:ln>
        </p:spPr>
      </p:pic>
      <p:pic>
        <p:nvPicPr>
          <p:cNvPr id="527" name="Google Shape;527;p21" descr="Uma imagem com círculo&#10;&#10;Descrição gerada automaticamente"/>
          <p:cNvPicPr preferRelativeResize="0"/>
          <p:nvPr/>
        </p:nvPicPr>
        <p:blipFill rotWithShape="1">
          <a:blip r:embed="rId13">
            <a:alphaModFix/>
          </a:blip>
          <a:srcRect/>
          <a:stretch/>
        </p:blipFill>
        <p:spPr>
          <a:xfrm>
            <a:off x="7480608" y="2336195"/>
            <a:ext cx="485843" cy="485843"/>
          </a:xfrm>
          <a:prstGeom prst="rect">
            <a:avLst/>
          </a:prstGeom>
          <a:noFill/>
          <a:ln>
            <a:noFill/>
          </a:ln>
        </p:spPr>
      </p:pic>
      <p:pic>
        <p:nvPicPr>
          <p:cNvPr id="528" name="Google Shape;528;p21" descr="Fechar destaque"/>
          <p:cNvPicPr preferRelativeResize="0"/>
          <p:nvPr/>
        </p:nvPicPr>
        <p:blipFill rotWithShape="1">
          <a:blip r:embed="rId14">
            <a:alphaModFix/>
          </a:blip>
          <a:srcRect/>
          <a:stretch/>
        </p:blipFill>
        <p:spPr>
          <a:xfrm>
            <a:off x="909364" y="2135848"/>
            <a:ext cx="914400" cy="914400"/>
          </a:xfrm>
          <a:prstGeom prst="rect">
            <a:avLst/>
          </a:prstGeom>
          <a:noFill/>
          <a:ln>
            <a:noFill/>
          </a:ln>
        </p:spPr>
      </p:pic>
      <p:pic>
        <p:nvPicPr>
          <p:cNvPr id="529" name="Google Shape;529;p21" descr="Fechar destaque"/>
          <p:cNvPicPr preferRelativeResize="0"/>
          <p:nvPr/>
        </p:nvPicPr>
        <p:blipFill rotWithShape="1">
          <a:blip r:embed="rId14">
            <a:alphaModFix/>
          </a:blip>
          <a:srcRect/>
          <a:stretch/>
        </p:blipFill>
        <p:spPr>
          <a:xfrm>
            <a:off x="3028235" y="2105170"/>
            <a:ext cx="914400" cy="914400"/>
          </a:xfrm>
          <a:prstGeom prst="rect">
            <a:avLst/>
          </a:prstGeom>
          <a:noFill/>
          <a:ln>
            <a:noFill/>
          </a:ln>
        </p:spPr>
      </p:pic>
      <p:pic>
        <p:nvPicPr>
          <p:cNvPr id="530" name="Google Shape;530;p21" descr="Fechar destaque"/>
          <p:cNvPicPr preferRelativeResize="0"/>
          <p:nvPr/>
        </p:nvPicPr>
        <p:blipFill rotWithShape="1">
          <a:blip r:embed="rId14">
            <a:alphaModFix/>
          </a:blip>
          <a:srcRect/>
          <a:stretch/>
        </p:blipFill>
        <p:spPr>
          <a:xfrm>
            <a:off x="4097459" y="2107837"/>
            <a:ext cx="914400" cy="914400"/>
          </a:xfrm>
          <a:prstGeom prst="rect">
            <a:avLst/>
          </a:prstGeom>
          <a:noFill/>
          <a:ln>
            <a:noFill/>
          </a:ln>
        </p:spPr>
      </p:pic>
      <p:pic>
        <p:nvPicPr>
          <p:cNvPr id="531" name="Google Shape;531;p21" descr="Icebergue com preenchimento sólido"/>
          <p:cNvPicPr preferRelativeResize="0"/>
          <p:nvPr/>
        </p:nvPicPr>
        <p:blipFill rotWithShape="1">
          <a:blip r:embed="rId15">
            <a:alphaModFix/>
          </a:blip>
          <a:srcRect/>
          <a:stretch/>
        </p:blipFill>
        <p:spPr>
          <a:xfrm>
            <a:off x="10578175" y="2258783"/>
            <a:ext cx="628547" cy="628547"/>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sp>
        <p:nvSpPr>
          <p:cNvPr id="536" name="Google Shape;536;p22"/>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37" name="Google Shape;537;p22" descr="Uma imagem com ar livre, pôr do sol, grupo, bando&#10;&#10;Descrição gerada automaticamente"/>
          <p:cNvPicPr preferRelativeResize="0"/>
          <p:nvPr/>
        </p:nvPicPr>
        <p:blipFill rotWithShape="1">
          <a:blip r:embed="rId3">
            <a:alphaModFix amt="24000"/>
          </a:blip>
          <a:srcRect l="8" t="31" r="19"/>
          <a:stretch/>
        </p:blipFill>
        <p:spPr>
          <a:xfrm>
            <a:off x="0" y="0"/>
            <a:ext cx="12192000" cy="6858000"/>
          </a:xfrm>
          <a:prstGeom prst="rect">
            <a:avLst/>
          </a:prstGeom>
          <a:noFill/>
          <a:ln>
            <a:noFill/>
          </a:ln>
        </p:spPr>
      </p:pic>
      <p:pic>
        <p:nvPicPr>
          <p:cNvPr id="538" name="Google Shape;538;p22"/>
          <p:cNvPicPr preferRelativeResize="0"/>
          <p:nvPr/>
        </p:nvPicPr>
        <p:blipFill rotWithShape="1">
          <a:blip r:embed="rId4">
            <a:alphaModFix/>
          </a:blip>
          <a:srcRect/>
          <a:stretch/>
        </p:blipFill>
        <p:spPr>
          <a:xfrm>
            <a:off x="291101" y="200025"/>
            <a:ext cx="609599" cy="523623"/>
          </a:xfrm>
          <a:prstGeom prst="rect">
            <a:avLst/>
          </a:prstGeom>
          <a:noFill/>
          <a:ln>
            <a:noFill/>
          </a:ln>
        </p:spPr>
      </p:pic>
      <p:sp>
        <p:nvSpPr>
          <p:cNvPr id="539" name="Google Shape;539;p22"/>
          <p:cNvSpPr/>
          <p:nvPr/>
        </p:nvSpPr>
        <p:spPr>
          <a:xfrm>
            <a:off x="893365" y="212192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40" name="Google Shape;540;p22"/>
          <p:cNvSpPr/>
          <p:nvPr/>
        </p:nvSpPr>
        <p:spPr>
          <a:xfrm>
            <a:off x="3010589" y="2093749"/>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41" name="Google Shape;541;p22"/>
          <p:cNvSpPr/>
          <p:nvPr/>
        </p:nvSpPr>
        <p:spPr>
          <a:xfrm>
            <a:off x="1951977" y="2117229"/>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42" name="Google Shape;542;p22"/>
          <p:cNvSpPr/>
          <p:nvPr/>
        </p:nvSpPr>
        <p:spPr>
          <a:xfrm>
            <a:off x="4069201" y="208905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43" name="Google Shape;543;p22"/>
          <p:cNvSpPr/>
          <p:nvPr/>
        </p:nvSpPr>
        <p:spPr>
          <a:xfrm>
            <a:off x="5127813" y="211253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44" name="Google Shape;544;p22"/>
          <p:cNvSpPr/>
          <p:nvPr/>
        </p:nvSpPr>
        <p:spPr>
          <a:xfrm>
            <a:off x="6186425" y="2107837"/>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45" name="Google Shape;545;p22"/>
          <p:cNvSpPr/>
          <p:nvPr/>
        </p:nvSpPr>
        <p:spPr>
          <a:xfrm>
            <a:off x="582706" y="3662171"/>
            <a:ext cx="10981765" cy="2343516"/>
          </a:xfrm>
          <a:prstGeom prst="roundRect">
            <a:avLst>
              <a:gd name="adj" fmla="val 9612"/>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46" name="Google Shape;546;p22"/>
          <p:cNvSpPr/>
          <p:nvPr/>
        </p:nvSpPr>
        <p:spPr>
          <a:xfrm>
            <a:off x="9622433" y="3315843"/>
            <a:ext cx="412789" cy="355853"/>
          </a:xfrm>
          <a:prstGeom prst="triangle">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47" name="Google Shape;547;p22"/>
          <p:cNvSpPr txBox="1"/>
          <p:nvPr/>
        </p:nvSpPr>
        <p:spPr>
          <a:xfrm>
            <a:off x="1907883" y="4066199"/>
            <a:ext cx="838981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b="1">
                <a:solidFill>
                  <a:srgbClr val="5D2576"/>
                </a:solidFill>
                <a:latin typeface="Montserrat"/>
                <a:ea typeface="Montserrat"/>
                <a:cs typeface="Montserrat"/>
                <a:sym typeface="Montserrat"/>
              </a:rPr>
              <a:t>Συστημικός ρατσισμός και περιθωριοποίηση</a:t>
            </a:r>
            <a:endParaRPr sz="2000" b="1">
              <a:solidFill>
                <a:srgbClr val="5D2576"/>
              </a:solidFill>
              <a:latin typeface="Montserrat"/>
              <a:ea typeface="Montserrat"/>
              <a:cs typeface="Montserrat"/>
              <a:sym typeface="Montserrat"/>
            </a:endParaRPr>
          </a:p>
        </p:txBody>
      </p:sp>
      <p:sp>
        <p:nvSpPr>
          <p:cNvPr id="548" name="Google Shape;548;p22"/>
          <p:cNvSpPr txBox="1"/>
          <p:nvPr/>
        </p:nvSpPr>
        <p:spPr>
          <a:xfrm>
            <a:off x="2635915" y="4532984"/>
            <a:ext cx="6920700" cy="1077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u="none" strike="noStrike">
                <a:solidFill>
                  <a:srgbClr val="5D2576"/>
                </a:solidFill>
                <a:latin typeface="Montserrat"/>
                <a:ea typeface="Montserrat"/>
                <a:cs typeface="Montserrat"/>
                <a:sym typeface="Montserrat"/>
              </a:rPr>
              <a:t>Ο </a:t>
            </a:r>
            <a:r>
              <a:rPr lang="en-US" sz="1600">
                <a:solidFill>
                  <a:srgbClr val="5D2576"/>
                </a:solidFill>
                <a:latin typeface="Montserrat"/>
                <a:ea typeface="Montserrat"/>
                <a:cs typeface="Montserrat"/>
                <a:sym typeface="Montserrat"/>
              </a:rPr>
              <a:t>συστημικός </a:t>
            </a:r>
            <a:r>
              <a:rPr lang="en-US" sz="1600" u="none" strike="noStrike">
                <a:solidFill>
                  <a:srgbClr val="5D2576"/>
                </a:solidFill>
                <a:latin typeface="Montserrat"/>
                <a:ea typeface="Montserrat"/>
                <a:cs typeface="Montserrat"/>
                <a:sym typeface="Montserrat"/>
              </a:rPr>
              <a:t>ρατσισμός και η περιθωριοποίηση οδηγούν σε άνιση μεταχείριση και έλλειψη ίσων ευκαιρ</a:t>
            </a:r>
            <a:r>
              <a:rPr lang="en-US" sz="1600">
                <a:solidFill>
                  <a:srgbClr val="5D2576"/>
                </a:solidFill>
                <a:latin typeface="Montserrat"/>
                <a:ea typeface="Montserrat"/>
                <a:cs typeface="Montserrat"/>
                <a:sym typeface="Montserrat"/>
              </a:rPr>
              <a:t>ιών</a:t>
            </a:r>
            <a:r>
              <a:rPr lang="en-US" sz="1600" u="none" strike="noStrike">
                <a:solidFill>
                  <a:srgbClr val="5D2576"/>
                </a:solidFill>
                <a:latin typeface="Montserrat"/>
                <a:ea typeface="Montserrat"/>
                <a:cs typeface="Montserrat"/>
                <a:sym typeface="Montserrat"/>
              </a:rPr>
              <a:t> για τις περιθωριοποιημένες κοινότητες, διαιωνίζοντας τους κοινωνικούς διαχωρισμούς και υπονομεύοντας την ισότητα και τη δικαιοσύνη στην κοινωνία.</a:t>
            </a:r>
            <a:endParaRPr sz="1600" u="none" strike="noStrike">
              <a:solidFill>
                <a:srgbClr val="5D2576"/>
              </a:solidFill>
              <a:latin typeface="Montserrat"/>
              <a:ea typeface="Montserrat"/>
              <a:cs typeface="Montserrat"/>
              <a:sym typeface="Montserrat"/>
            </a:endParaRPr>
          </a:p>
        </p:txBody>
      </p:sp>
      <p:sp>
        <p:nvSpPr>
          <p:cNvPr id="549" name="Google Shape;549;p22"/>
          <p:cNvSpPr/>
          <p:nvPr/>
        </p:nvSpPr>
        <p:spPr>
          <a:xfrm>
            <a:off x="7245037" y="2084357"/>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50" name="Google Shape;550;p22"/>
          <p:cNvSpPr/>
          <p:nvPr/>
        </p:nvSpPr>
        <p:spPr>
          <a:xfrm>
            <a:off x="8303649" y="2079661"/>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51" name="Google Shape;551;p22"/>
          <p:cNvSpPr/>
          <p:nvPr/>
        </p:nvSpPr>
        <p:spPr>
          <a:xfrm>
            <a:off x="9362261" y="2103141"/>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52" name="Google Shape;552;p22"/>
          <p:cNvSpPr/>
          <p:nvPr/>
        </p:nvSpPr>
        <p:spPr>
          <a:xfrm>
            <a:off x="10420872" y="2098445"/>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53" name="Google Shape;553;p22" descr="Casa com preenchimento sólido"/>
          <p:cNvPicPr preferRelativeResize="0"/>
          <p:nvPr/>
        </p:nvPicPr>
        <p:blipFill rotWithShape="1">
          <a:blip r:embed="rId5">
            <a:alphaModFix/>
          </a:blip>
          <a:srcRect/>
          <a:stretch/>
        </p:blipFill>
        <p:spPr>
          <a:xfrm>
            <a:off x="1037348" y="2223644"/>
            <a:ext cx="645168" cy="645168"/>
          </a:xfrm>
          <a:prstGeom prst="rect">
            <a:avLst/>
          </a:prstGeom>
          <a:noFill/>
          <a:ln>
            <a:noFill/>
          </a:ln>
        </p:spPr>
      </p:pic>
      <p:pic>
        <p:nvPicPr>
          <p:cNvPr id="554" name="Google Shape;554;p22" descr="Mão no ar com preenchimento sólido"/>
          <p:cNvPicPr preferRelativeResize="0"/>
          <p:nvPr/>
        </p:nvPicPr>
        <p:blipFill rotWithShape="1">
          <a:blip r:embed="rId6">
            <a:alphaModFix/>
          </a:blip>
          <a:srcRect/>
          <a:stretch/>
        </p:blipFill>
        <p:spPr>
          <a:xfrm>
            <a:off x="2101328" y="2261212"/>
            <a:ext cx="645168" cy="645168"/>
          </a:xfrm>
          <a:prstGeom prst="rect">
            <a:avLst/>
          </a:prstGeom>
          <a:noFill/>
          <a:ln>
            <a:noFill/>
          </a:ln>
        </p:spPr>
      </p:pic>
      <p:pic>
        <p:nvPicPr>
          <p:cNvPr id="555" name="Google Shape;555;p22" descr="Autocarro com preenchimento sólido"/>
          <p:cNvPicPr preferRelativeResize="0"/>
          <p:nvPr/>
        </p:nvPicPr>
        <p:blipFill rotWithShape="1">
          <a:blip r:embed="rId7">
            <a:alphaModFix/>
          </a:blip>
          <a:srcRect/>
          <a:stretch/>
        </p:blipFill>
        <p:spPr>
          <a:xfrm>
            <a:off x="3167504" y="2261212"/>
            <a:ext cx="663673" cy="663673"/>
          </a:xfrm>
          <a:prstGeom prst="rect">
            <a:avLst/>
          </a:prstGeom>
          <a:noFill/>
          <a:ln>
            <a:noFill/>
          </a:ln>
        </p:spPr>
      </p:pic>
      <p:pic>
        <p:nvPicPr>
          <p:cNvPr id="556" name="Google Shape;556;p22" descr="Empréstimo com preenchimento sólido"/>
          <p:cNvPicPr preferRelativeResize="0"/>
          <p:nvPr/>
        </p:nvPicPr>
        <p:blipFill rotWithShape="1">
          <a:blip r:embed="rId8">
            <a:alphaModFix/>
          </a:blip>
          <a:srcRect/>
          <a:stretch/>
        </p:blipFill>
        <p:spPr>
          <a:xfrm>
            <a:off x="5298935" y="2197120"/>
            <a:ext cx="764938" cy="764938"/>
          </a:xfrm>
          <a:prstGeom prst="rect">
            <a:avLst/>
          </a:prstGeom>
          <a:noFill/>
          <a:ln>
            <a:noFill/>
          </a:ln>
        </p:spPr>
      </p:pic>
      <p:pic>
        <p:nvPicPr>
          <p:cNvPr id="557" name="Google Shape;557;p22" descr="Uma imagem com Gráficos, símbolo, Saturação de cores, Tipo de letra&#10;&#10;Descrição gerada automaticamente"/>
          <p:cNvPicPr preferRelativeResize="0"/>
          <p:nvPr/>
        </p:nvPicPr>
        <p:blipFill rotWithShape="1">
          <a:blip r:embed="rId9">
            <a:alphaModFix/>
          </a:blip>
          <a:srcRect/>
          <a:stretch/>
        </p:blipFill>
        <p:spPr>
          <a:xfrm>
            <a:off x="6353554" y="2261212"/>
            <a:ext cx="642113" cy="657133"/>
          </a:xfrm>
          <a:prstGeom prst="rect">
            <a:avLst/>
          </a:prstGeom>
          <a:noFill/>
          <a:ln>
            <a:noFill/>
          </a:ln>
        </p:spPr>
      </p:pic>
      <p:pic>
        <p:nvPicPr>
          <p:cNvPr id="558" name="Google Shape;558;p22" descr="Mão aberta com uma planta com preenchimento sólido"/>
          <p:cNvPicPr preferRelativeResize="0"/>
          <p:nvPr/>
        </p:nvPicPr>
        <p:blipFill rotWithShape="1">
          <a:blip r:embed="rId10">
            <a:alphaModFix/>
          </a:blip>
          <a:srcRect/>
          <a:stretch/>
        </p:blipFill>
        <p:spPr>
          <a:xfrm>
            <a:off x="4229773" y="2237664"/>
            <a:ext cx="617128" cy="617128"/>
          </a:xfrm>
          <a:prstGeom prst="rect">
            <a:avLst/>
          </a:prstGeom>
          <a:noFill/>
          <a:ln>
            <a:noFill/>
          </a:ln>
        </p:spPr>
      </p:pic>
      <p:pic>
        <p:nvPicPr>
          <p:cNvPr id="559" name="Google Shape;559;p22" descr="Uma imagem com coração, clipart&#10;&#10;Descrição gerada automaticamente"/>
          <p:cNvPicPr preferRelativeResize="0"/>
          <p:nvPr/>
        </p:nvPicPr>
        <p:blipFill rotWithShape="1">
          <a:blip r:embed="rId11">
            <a:alphaModFix/>
          </a:blip>
          <a:srcRect/>
          <a:stretch/>
        </p:blipFill>
        <p:spPr>
          <a:xfrm>
            <a:off x="8519069" y="2343275"/>
            <a:ext cx="545007" cy="462257"/>
          </a:xfrm>
          <a:prstGeom prst="rect">
            <a:avLst/>
          </a:prstGeom>
          <a:noFill/>
          <a:ln>
            <a:noFill/>
          </a:ln>
        </p:spPr>
      </p:pic>
      <p:pic>
        <p:nvPicPr>
          <p:cNvPr id="560" name="Google Shape;560;p22" descr="Uma imagem com Gráficos, Tipo de letra, design gráfico, design&#10;&#10;Descrição gerada automaticamente"/>
          <p:cNvPicPr preferRelativeResize="0"/>
          <p:nvPr/>
        </p:nvPicPr>
        <p:blipFill rotWithShape="1">
          <a:blip r:embed="rId12">
            <a:alphaModFix/>
          </a:blip>
          <a:srcRect/>
          <a:stretch/>
        </p:blipFill>
        <p:spPr>
          <a:xfrm>
            <a:off x="9503065" y="2445765"/>
            <a:ext cx="675013" cy="278356"/>
          </a:xfrm>
          <a:prstGeom prst="rect">
            <a:avLst/>
          </a:prstGeom>
          <a:noFill/>
          <a:ln>
            <a:noFill/>
          </a:ln>
        </p:spPr>
      </p:pic>
      <p:pic>
        <p:nvPicPr>
          <p:cNvPr id="561" name="Google Shape;561;p22" descr="Uma imagem com círculo&#10;&#10;Descrição gerada automaticamente"/>
          <p:cNvPicPr preferRelativeResize="0"/>
          <p:nvPr/>
        </p:nvPicPr>
        <p:blipFill rotWithShape="1">
          <a:blip r:embed="rId13">
            <a:alphaModFix/>
          </a:blip>
          <a:srcRect/>
          <a:stretch/>
        </p:blipFill>
        <p:spPr>
          <a:xfrm>
            <a:off x="7480608" y="2336195"/>
            <a:ext cx="485843" cy="485843"/>
          </a:xfrm>
          <a:prstGeom prst="rect">
            <a:avLst/>
          </a:prstGeom>
          <a:noFill/>
          <a:ln>
            <a:noFill/>
          </a:ln>
        </p:spPr>
      </p:pic>
      <p:pic>
        <p:nvPicPr>
          <p:cNvPr id="562" name="Google Shape;562;p22" descr="Fechar destaque"/>
          <p:cNvPicPr preferRelativeResize="0"/>
          <p:nvPr/>
        </p:nvPicPr>
        <p:blipFill rotWithShape="1">
          <a:blip r:embed="rId14">
            <a:alphaModFix/>
          </a:blip>
          <a:srcRect/>
          <a:stretch/>
        </p:blipFill>
        <p:spPr>
          <a:xfrm>
            <a:off x="909364" y="2135848"/>
            <a:ext cx="914400" cy="914400"/>
          </a:xfrm>
          <a:prstGeom prst="rect">
            <a:avLst/>
          </a:prstGeom>
          <a:noFill/>
          <a:ln>
            <a:noFill/>
          </a:ln>
        </p:spPr>
      </p:pic>
      <p:pic>
        <p:nvPicPr>
          <p:cNvPr id="563" name="Google Shape;563;p22" descr="Fechar destaque"/>
          <p:cNvPicPr preferRelativeResize="0"/>
          <p:nvPr/>
        </p:nvPicPr>
        <p:blipFill rotWithShape="1">
          <a:blip r:embed="rId14">
            <a:alphaModFix/>
          </a:blip>
          <a:srcRect/>
          <a:stretch/>
        </p:blipFill>
        <p:spPr>
          <a:xfrm>
            <a:off x="3028235" y="2105170"/>
            <a:ext cx="914400" cy="914400"/>
          </a:xfrm>
          <a:prstGeom prst="rect">
            <a:avLst/>
          </a:prstGeom>
          <a:noFill/>
          <a:ln>
            <a:noFill/>
          </a:ln>
        </p:spPr>
      </p:pic>
      <p:pic>
        <p:nvPicPr>
          <p:cNvPr id="564" name="Google Shape;564;p22" descr="Fechar destaque"/>
          <p:cNvPicPr preferRelativeResize="0"/>
          <p:nvPr/>
        </p:nvPicPr>
        <p:blipFill rotWithShape="1">
          <a:blip r:embed="rId14">
            <a:alphaModFix/>
          </a:blip>
          <a:srcRect/>
          <a:stretch/>
        </p:blipFill>
        <p:spPr>
          <a:xfrm>
            <a:off x="4097459" y="2107837"/>
            <a:ext cx="914400" cy="914400"/>
          </a:xfrm>
          <a:prstGeom prst="rect">
            <a:avLst/>
          </a:prstGeom>
          <a:noFill/>
          <a:ln>
            <a:noFill/>
          </a:ln>
        </p:spPr>
      </p:pic>
      <p:pic>
        <p:nvPicPr>
          <p:cNvPr id="565" name="Google Shape;565;p22" descr="Icebergue com preenchimento sólido"/>
          <p:cNvPicPr preferRelativeResize="0"/>
          <p:nvPr/>
        </p:nvPicPr>
        <p:blipFill rotWithShape="1">
          <a:blip r:embed="rId15">
            <a:alphaModFix/>
          </a:blip>
          <a:srcRect/>
          <a:stretch/>
        </p:blipFill>
        <p:spPr>
          <a:xfrm>
            <a:off x="10578175" y="2258783"/>
            <a:ext cx="628547" cy="628547"/>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570" name="Google Shape;570;p23"/>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71" name="Google Shape;571;p23" descr="Uma imagem com ar livre, pôr do sol, grupo, bando&#10;&#10;Descrição gerada automaticamente"/>
          <p:cNvPicPr preferRelativeResize="0"/>
          <p:nvPr/>
        </p:nvPicPr>
        <p:blipFill rotWithShape="1">
          <a:blip r:embed="rId3">
            <a:alphaModFix amt="24000"/>
          </a:blip>
          <a:srcRect l="8" t="31" r="19"/>
          <a:stretch/>
        </p:blipFill>
        <p:spPr>
          <a:xfrm>
            <a:off x="0" y="0"/>
            <a:ext cx="12192000" cy="6858000"/>
          </a:xfrm>
          <a:prstGeom prst="rect">
            <a:avLst/>
          </a:prstGeom>
          <a:noFill/>
          <a:ln>
            <a:noFill/>
          </a:ln>
        </p:spPr>
      </p:pic>
      <p:pic>
        <p:nvPicPr>
          <p:cNvPr id="572" name="Google Shape;572;p23"/>
          <p:cNvPicPr preferRelativeResize="0"/>
          <p:nvPr/>
        </p:nvPicPr>
        <p:blipFill rotWithShape="1">
          <a:blip r:embed="rId4">
            <a:alphaModFix/>
          </a:blip>
          <a:srcRect/>
          <a:stretch/>
        </p:blipFill>
        <p:spPr>
          <a:xfrm>
            <a:off x="291101" y="200025"/>
            <a:ext cx="609599" cy="523623"/>
          </a:xfrm>
          <a:prstGeom prst="rect">
            <a:avLst/>
          </a:prstGeom>
          <a:noFill/>
          <a:ln>
            <a:noFill/>
          </a:ln>
        </p:spPr>
      </p:pic>
      <p:sp>
        <p:nvSpPr>
          <p:cNvPr id="573" name="Google Shape;573;p23"/>
          <p:cNvSpPr/>
          <p:nvPr/>
        </p:nvSpPr>
        <p:spPr>
          <a:xfrm>
            <a:off x="893365" y="212192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74" name="Google Shape;574;p23"/>
          <p:cNvSpPr/>
          <p:nvPr/>
        </p:nvSpPr>
        <p:spPr>
          <a:xfrm>
            <a:off x="3010589" y="2093749"/>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75" name="Google Shape;575;p23"/>
          <p:cNvSpPr/>
          <p:nvPr/>
        </p:nvSpPr>
        <p:spPr>
          <a:xfrm>
            <a:off x="1951977" y="2117229"/>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76" name="Google Shape;576;p23"/>
          <p:cNvSpPr/>
          <p:nvPr/>
        </p:nvSpPr>
        <p:spPr>
          <a:xfrm>
            <a:off x="4069201" y="208905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77" name="Google Shape;577;p23"/>
          <p:cNvSpPr/>
          <p:nvPr/>
        </p:nvSpPr>
        <p:spPr>
          <a:xfrm>
            <a:off x="5127813" y="2112533"/>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78" name="Google Shape;578;p23"/>
          <p:cNvSpPr/>
          <p:nvPr/>
        </p:nvSpPr>
        <p:spPr>
          <a:xfrm>
            <a:off x="6186425" y="2107837"/>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79" name="Google Shape;579;p23"/>
          <p:cNvSpPr/>
          <p:nvPr/>
        </p:nvSpPr>
        <p:spPr>
          <a:xfrm>
            <a:off x="582706" y="3662171"/>
            <a:ext cx="10981765" cy="2343516"/>
          </a:xfrm>
          <a:prstGeom prst="roundRect">
            <a:avLst>
              <a:gd name="adj" fmla="val 9612"/>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0" name="Google Shape;580;p23"/>
          <p:cNvSpPr/>
          <p:nvPr/>
        </p:nvSpPr>
        <p:spPr>
          <a:xfrm>
            <a:off x="10703050" y="3292230"/>
            <a:ext cx="412789" cy="355853"/>
          </a:xfrm>
          <a:prstGeom prst="triangle">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1" name="Google Shape;581;p23"/>
          <p:cNvSpPr txBox="1"/>
          <p:nvPr/>
        </p:nvSpPr>
        <p:spPr>
          <a:xfrm>
            <a:off x="1907883" y="4066199"/>
            <a:ext cx="838981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b="1">
                <a:solidFill>
                  <a:srgbClr val="5D2576"/>
                </a:solidFill>
                <a:latin typeface="Montserrat"/>
                <a:ea typeface="Montserrat"/>
                <a:cs typeface="Montserrat"/>
                <a:sym typeface="Montserrat"/>
              </a:rPr>
              <a:t>Περιβαλλοντική υποβάθμιση</a:t>
            </a:r>
            <a:endParaRPr sz="2000" b="1">
              <a:solidFill>
                <a:srgbClr val="5D2576"/>
              </a:solidFill>
              <a:latin typeface="Montserrat"/>
              <a:ea typeface="Montserrat"/>
              <a:cs typeface="Montserrat"/>
              <a:sym typeface="Montserrat"/>
            </a:endParaRPr>
          </a:p>
        </p:txBody>
      </p:sp>
      <p:sp>
        <p:nvSpPr>
          <p:cNvPr id="582" name="Google Shape;582;p23"/>
          <p:cNvSpPr txBox="1"/>
          <p:nvPr/>
        </p:nvSpPr>
        <p:spPr>
          <a:xfrm>
            <a:off x="2635915" y="4532984"/>
            <a:ext cx="6920752" cy="12003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u="none" strike="noStrike">
                <a:solidFill>
                  <a:srgbClr val="5D2576"/>
                </a:solidFill>
                <a:latin typeface="Montserrat"/>
                <a:ea typeface="Montserrat"/>
                <a:cs typeface="Montserrat"/>
                <a:sym typeface="Montserrat"/>
              </a:rPr>
              <a:t>Η καταστροφή του περιβάλλοντος, η κλιματική αλλαγή και η εξάντληση των πόρων πλήττουν δυσανάλογα τις ευάλωτες κοινότητες και τις μελλοντικές γενιές, επιδεινώνοντας τις κοινωνικές ανισότητες και απειλώντας την παγκόσμια σταθερότητα.</a:t>
            </a:r>
            <a:endParaRPr sz="1600" u="none" strike="noStrike">
              <a:solidFill>
                <a:srgbClr val="5D2576"/>
              </a:solidFill>
              <a:latin typeface="Montserrat"/>
              <a:ea typeface="Montserrat"/>
              <a:cs typeface="Montserrat"/>
              <a:sym typeface="Montserrat"/>
            </a:endParaRPr>
          </a:p>
        </p:txBody>
      </p:sp>
      <p:sp>
        <p:nvSpPr>
          <p:cNvPr id="583" name="Google Shape;583;p23"/>
          <p:cNvSpPr/>
          <p:nvPr/>
        </p:nvSpPr>
        <p:spPr>
          <a:xfrm>
            <a:off x="7245037" y="2084357"/>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4" name="Google Shape;584;p23"/>
          <p:cNvSpPr/>
          <p:nvPr/>
        </p:nvSpPr>
        <p:spPr>
          <a:xfrm>
            <a:off x="8303649" y="2079661"/>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5" name="Google Shape;585;p23"/>
          <p:cNvSpPr/>
          <p:nvPr/>
        </p:nvSpPr>
        <p:spPr>
          <a:xfrm>
            <a:off x="9362261" y="2103141"/>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6" name="Google Shape;586;p23"/>
          <p:cNvSpPr/>
          <p:nvPr/>
        </p:nvSpPr>
        <p:spPr>
          <a:xfrm>
            <a:off x="10420872" y="2098445"/>
            <a:ext cx="933134" cy="933134"/>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87" name="Google Shape;587;p23" descr="Casa com preenchimento sólido"/>
          <p:cNvPicPr preferRelativeResize="0"/>
          <p:nvPr/>
        </p:nvPicPr>
        <p:blipFill rotWithShape="1">
          <a:blip r:embed="rId5">
            <a:alphaModFix/>
          </a:blip>
          <a:srcRect/>
          <a:stretch/>
        </p:blipFill>
        <p:spPr>
          <a:xfrm>
            <a:off x="1037348" y="2223644"/>
            <a:ext cx="645168" cy="645168"/>
          </a:xfrm>
          <a:prstGeom prst="rect">
            <a:avLst/>
          </a:prstGeom>
          <a:noFill/>
          <a:ln>
            <a:noFill/>
          </a:ln>
        </p:spPr>
      </p:pic>
      <p:pic>
        <p:nvPicPr>
          <p:cNvPr id="588" name="Google Shape;588;p23" descr="Mão no ar com preenchimento sólido"/>
          <p:cNvPicPr preferRelativeResize="0"/>
          <p:nvPr/>
        </p:nvPicPr>
        <p:blipFill rotWithShape="1">
          <a:blip r:embed="rId6">
            <a:alphaModFix/>
          </a:blip>
          <a:srcRect/>
          <a:stretch/>
        </p:blipFill>
        <p:spPr>
          <a:xfrm>
            <a:off x="2101328" y="2261212"/>
            <a:ext cx="645168" cy="645168"/>
          </a:xfrm>
          <a:prstGeom prst="rect">
            <a:avLst/>
          </a:prstGeom>
          <a:noFill/>
          <a:ln>
            <a:noFill/>
          </a:ln>
        </p:spPr>
      </p:pic>
      <p:pic>
        <p:nvPicPr>
          <p:cNvPr id="589" name="Google Shape;589;p23" descr="Autocarro com preenchimento sólido"/>
          <p:cNvPicPr preferRelativeResize="0"/>
          <p:nvPr/>
        </p:nvPicPr>
        <p:blipFill rotWithShape="1">
          <a:blip r:embed="rId7">
            <a:alphaModFix/>
          </a:blip>
          <a:srcRect/>
          <a:stretch/>
        </p:blipFill>
        <p:spPr>
          <a:xfrm>
            <a:off x="3167504" y="2261212"/>
            <a:ext cx="663673" cy="663673"/>
          </a:xfrm>
          <a:prstGeom prst="rect">
            <a:avLst/>
          </a:prstGeom>
          <a:noFill/>
          <a:ln>
            <a:noFill/>
          </a:ln>
        </p:spPr>
      </p:pic>
      <p:pic>
        <p:nvPicPr>
          <p:cNvPr id="590" name="Google Shape;590;p23" descr="Empréstimo com preenchimento sólido"/>
          <p:cNvPicPr preferRelativeResize="0"/>
          <p:nvPr/>
        </p:nvPicPr>
        <p:blipFill rotWithShape="1">
          <a:blip r:embed="rId8">
            <a:alphaModFix/>
          </a:blip>
          <a:srcRect/>
          <a:stretch/>
        </p:blipFill>
        <p:spPr>
          <a:xfrm>
            <a:off x="5298935" y="2197120"/>
            <a:ext cx="764938" cy="764938"/>
          </a:xfrm>
          <a:prstGeom prst="rect">
            <a:avLst/>
          </a:prstGeom>
          <a:noFill/>
          <a:ln>
            <a:noFill/>
          </a:ln>
        </p:spPr>
      </p:pic>
      <p:pic>
        <p:nvPicPr>
          <p:cNvPr id="591" name="Google Shape;591;p23" descr="Uma imagem com Gráficos, símbolo, Saturação de cores, Tipo de letra&#10;&#10;Descrição gerada automaticamente"/>
          <p:cNvPicPr preferRelativeResize="0"/>
          <p:nvPr/>
        </p:nvPicPr>
        <p:blipFill rotWithShape="1">
          <a:blip r:embed="rId9">
            <a:alphaModFix/>
          </a:blip>
          <a:srcRect/>
          <a:stretch/>
        </p:blipFill>
        <p:spPr>
          <a:xfrm>
            <a:off x="6353554" y="2261212"/>
            <a:ext cx="642113" cy="657133"/>
          </a:xfrm>
          <a:prstGeom prst="rect">
            <a:avLst/>
          </a:prstGeom>
          <a:noFill/>
          <a:ln>
            <a:noFill/>
          </a:ln>
        </p:spPr>
      </p:pic>
      <p:pic>
        <p:nvPicPr>
          <p:cNvPr id="592" name="Google Shape;592;p23" descr="Mão aberta com uma planta com preenchimento sólido"/>
          <p:cNvPicPr preferRelativeResize="0"/>
          <p:nvPr/>
        </p:nvPicPr>
        <p:blipFill rotWithShape="1">
          <a:blip r:embed="rId10">
            <a:alphaModFix/>
          </a:blip>
          <a:srcRect/>
          <a:stretch/>
        </p:blipFill>
        <p:spPr>
          <a:xfrm>
            <a:off x="4229773" y="2237664"/>
            <a:ext cx="617128" cy="617128"/>
          </a:xfrm>
          <a:prstGeom prst="rect">
            <a:avLst/>
          </a:prstGeom>
          <a:noFill/>
          <a:ln>
            <a:noFill/>
          </a:ln>
        </p:spPr>
      </p:pic>
      <p:pic>
        <p:nvPicPr>
          <p:cNvPr id="593" name="Google Shape;593;p23" descr="Uma imagem com coração, clipart&#10;&#10;Descrição gerada automaticamente"/>
          <p:cNvPicPr preferRelativeResize="0"/>
          <p:nvPr/>
        </p:nvPicPr>
        <p:blipFill rotWithShape="1">
          <a:blip r:embed="rId11">
            <a:alphaModFix/>
          </a:blip>
          <a:srcRect/>
          <a:stretch/>
        </p:blipFill>
        <p:spPr>
          <a:xfrm>
            <a:off x="8519069" y="2343275"/>
            <a:ext cx="545007" cy="462257"/>
          </a:xfrm>
          <a:prstGeom prst="rect">
            <a:avLst/>
          </a:prstGeom>
          <a:noFill/>
          <a:ln>
            <a:noFill/>
          </a:ln>
        </p:spPr>
      </p:pic>
      <p:pic>
        <p:nvPicPr>
          <p:cNvPr id="594" name="Google Shape;594;p23" descr="Uma imagem com Gráficos, Tipo de letra, design gráfico, design&#10;&#10;Descrição gerada automaticamente"/>
          <p:cNvPicPr preferRelativeResize="0"/>
          <p:nvPr/>
        </p:nvPicPr>
        <p:blipFill rotWithShape="1">
          <a:blip r:embed="rId12">
            <a:alphaModFix/>
          </a:blip>
          <a:srcRect/>
          <a:stretch/>
        </p:blipFill>
        <p:spPr>
          <a:xfrm>
            <a:off x="9503065" y="2445765"/>
            <a:ext cx="675013" cy="278356"/>
          </a:xfrm>
          <a:prstGeom prst="rect">
            <a:avLst/>
          </a:prstGeom>
          <a:noFill/>
          <a:ln>
            <a:noFill/>
          </a:ln>
        </p:spPr>
      </p:pic>
      <p:pic>
        <p:nvPicPr>
          <p:cNvPr id="595" name="Google Shape;595;p23" descr="Uma imagem com círculo&#10;&#10;Descrição gerada automaticamente"/>
          <p:cNvPicPr preferRelativeResize="0"/>
          <p:nvPr/>
        </p:nvPicPr>
        <p:blipFill rotWithShape="1">
          <a:blip r:embed="rId13">
            <a:alphaModFix/>
          </a:blip>
          <a:srcRect/>
          <a:stretch/>
        </p:blipFill>
        <p:spPr>
          <a:xfrm>
            <a:off x="7480608" y="2336195"/>
            <a:ext cx="485843" cy="485843"/>
          </a:xfrm>
          <a:prstGeom prst="rect">
            <a:avLst/>
          </a:prstGeom>
          <a:noFill/>
          <a:ln>
            <a:noFill/>
          </a:ln>
        </p:spPr>
      </p:pic>
      <p:pic>
        <p:nvPicPr>
          <p:cNvPr id="596" name="Google Shape;596;p23" descr="Fechar destaque"/>
          <p:cNvPicPr preferRelativeResize="0"/>
          <p:nvPr/>
        </p:nvPicPr>
        <p:blipFill rotWithShape="1">
          <a:blip r:embed="rId14">
            <a:alphaModFix/>
          </a:blip>
          <a:srcRect/>
          <a:stretch/>
        </p:blipFill>
        <p:spPr>
          <a:xfrm>
            <a:off x="909364" y="2135848"/>
            <a:ext cx="914400" cy="914400"/>
          </a:xfrm>
          <a:prstGeom prst="rect">
            <a:avLst/>
          </a:prstGeom>
          <a:noFill/>
          <a:ln>
            <a:noFill/>
          </a:ln>
        </p:spPr>
      </p:pic>
      <p:pic>
        <p:nvPicPr>
          <p:cNvPr id="597" name="Google Shape;597;p23" descr="Fechar destaque"/>
          <p:cNvPicPr preferRelativeResize="0"/>
          <p:nvPr/>
        </p:nvPicPr>
        <p:blipFill rotWithShape="1">
          <a:blip r:embed="rId14">
            <a:alphaModFix/>
          </a:blip>
          <a:srcRect/>
          <a:stretch/>
        </p:blipFill>
        <p:spPr>
          <a:xfrm>
            <a:off x="3028235" y="2105170"/>
            <a:ext cx="914400" cy="914400"/>
          </a:xfrm>
          <a:prstGeom prst="rect">
            <a:avLst/>
          </a:prstGeom>
          <a:noFill/>
          <a:ln>
            <a:noFill/>
          </a:ln>
        </p:spPr>
      </p:pic>
      <p:pic>
        <p:nvPicPr>
          <p:cNvPr id="598" name="Google Shape;598;p23" descr="Fechar destaque"/>
          <p:cNvPicPr preferRelativeResize="0"/>
          <p:nvPr/>
        </p:nvPicPr>
        <p:blipFill rotWithShape="1">
          <a:blip r:embed="rId14">
            <a:alphaModFix/>
          </a:blip>
          <a:srcRect/>
          <a:stretch/>
        </p:blipFill>
        <p:spPr>
          <a:xfrm>
            <a:off x="4097459" y="2107837"/>
            <a:ext cx="914400" cy="914400"/>
          </a:xfrm>
          <a:prstGeom prst="rect">
            <a:avLst/>
          </a:prstGeom>
          <a:noFill/>
          <a:ln>
            <a:noFill/>
          </a:ln>
        </p:spPr>
      </p:pic>
      <p:pic>
        <p:nvPicPr>
          <p:cNvPr id="599" name="Google Shape;599;p23" descr="Icebergue com preenchimento sólido"/>
          <p:cNvPicPr preferRelativeResize="0"/>
          <p:nvPr/>
        </p:nvPicPr>
        <p:blipFill rotWithShape="1">
          <a:blip r:embed="rId15">
            <a:alphaModFix/>
          </a:blip>
          <a:srcRect/>
          <a:stretch/>
        </p:blipFill>
        <p:spPr>
          <a:xfrm>
            <a:off x="10578175" y="2258783"/>
            <a:ext cx="628547" cy="628547"/>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03"/>
        <p:cNvGrpSpPr/>
        <p:nvPr/>
      </p:nvGrpSpPr>
      <p:grpSpPr>
        <a:xfrm>
          <a:off x="0" y="0"/>
          <a:ext cx="0" cy="0"/>
          <a:chOff x="0" y="0"/>
          <a:chExt cx="0" cy="0"/>
        </a:xfrm>
      </p:grpSpPr>
      <p:pic>
        <p:nvPicPr>
          <p:cNvPr id="604" name="Google Shape;604;p24"/>
          <p:cNvPicPr preferRelativeResize="0"/>
          <p:nvPr/>
        </p:nvPicPr>
        <p:blipFill rotWithShape="1">
          <a:blip r:embed="rId3">
            <a:alphaModFix/>
          </a:blip>
          <a:srcRect t="70" b="1"/>
          <a:stretch/>
        </p:blipFill>
        <p:spPr>
          <a:xfrm>
            <a:off x="-1" y="0"/>
            <a:ext cx="12192000" cy="6858000"/>
          </a:xfrm>
          <a:prstGeom prst="rect">
            <a:avLst/>
          </a:prstGeom>
          <a:noFill/>
          <a:ln>
            <a:noFill/>
          </a:ln>
        </p:spPr>
      </p:pic>
      <p:pic>
        <p:nvPicPr>
          <p:cNvPr id="605" name="Google Shape;605;p24"/>
          <p:cNvPicPr preferRelativeResize="0"/>
          <p:nvPr/>
        </p:nvPicPr>
        <p:blipFill rotWithShape="1">
          <a:blip r:embed="rId4">
            <a:alphaModFix/>
          </a:blip>
          <a:srcRect/>
          <a:stretch/>
        </p:blipFill>
        <p:spPr>
          <a:xfrm>
            <a:off x="291101" y="200025"/>
            <a:ext cx="609599" cy="523623"/>
          </a:xfrm>
          <a:prstGeom prst="rect">
            <a:avLst/>
          </a:prstGeom>
          <a:noFill/>
          <a:ln>
            <a:noFill/>
          </a:ln>
        </p:spPr>
      </p:pic>
      <p:sp>
        <p:nvSpPr>
          <p:cNvPr id="606" name="Google Shape;606;p24"/>
          <p:cNvSpPr txBox="1"/>
          <p:nvPr/>
        </p:nvSpPr>
        <p:spPr>
          <a:xfrm>
            <a:off x="2144857" y="1335465"/>
            <a:ext cx="7902285" cy="1077218"/>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200" b="0">
                <a:solidFill>
                  <a:schemeClr val="lt1"/>
                </a:solidFill>
                <a:latin typeface="Montserrat"/>
                <a:ea typeface="Montserrat"/>
                <a:cs typeface="Montserrat"/>
                <a:sym typeface="Montserrat"/>
              </a:rPr>
              <a:t>04.</a:t>
            </a:r>
            <a:endParaRPr/>
          </a:p>
          <a:p>
            <a:pPr marL="0" marR="0" lvl="0" indent="0" algn="ctr" rtl="0">
              <a:lnSpc>
                <a:spcPct val="100000"/>
              </a:lnSpc>
              <a:spcBef>
                <a:spcPts val="0"/>
              </a:spcBef>
              <a:spcAft>
                <a:spcPts val="0"/>
              </a:spcAft>
              <a:buNone/>
            </a:pPr>
            <a:r>
              <a:rPr lang="en-US" sz="3200" b="0">
                <a:solidFill>
                  <a:schemeClr val="lt1"/>
                </a:solidFill>
                <a:latin typeface="Montserrat"/>
                <a:ea typeface="Montserrat"/>
                <a:cs typeface="Montserrat"/>
                <a:sym typeface="Montserrat"/>
              </a:rPr>
              <a:t>Ο ΡΟΛΟΣ ΣΑΣ</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10"/>
        <p:cNvGrpSpPr/>
        <p:nvPr/>
      </p:nvGrpSpPr>
      <p:grpSpPr>
        <a:xfrm>
          <a:off x="0" y="0"/>
          <a:ext cx="0" cy="0"/>
          <a:chOff x="0" y="0"/>
          <a:chExt cx="0" cy="0"/>
        </a:xfrm>
      </p:grpSpPr>
      <p:sp>
        <p:nvSpPr>
          <p:cNvPr id="611" name="Google Shape;611;p25"/>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612" name="Google Shape;612;p25"/>
          <p:cNvPicPr preferRelativeResize="0"/>
          <p:nvPr/>
        </p:nvPicPr>
        <p:blipFill rotWithShape="1">
          <a:blip r:embed="rId3">
            <a:alphaModFix/>
          </a:blip>
          <a:srcRect/>
          <a:stretch/>
        </p:blipFill>
        <p:spPr>
          <a:xfrm>
            <a:off x="291101" y="200025"/>
            <a:ext cx="609599" cy="523623"/>
          </a:xfrm>
          <a:prstGeom prst="rect">
            <a:avLst/>
          </a:prstGeom>
          <a:noFill/>
          <a:ln>
            <a:noFill/>
          </a:ln>
        </p:spPr>
      </p:pic>
      <p:sp>
        <p:nvSpPr>
          <p:cNvPr id="613" name="Google Shape;613;p25"/>
          <p:cNvSpPr txBox="1"/>
          <p:nvPr/>
        </p:nvSpPr>
        <p:spPr>
          <a:xfrm rot="-5400000">
            <a:off x="-550598" y="4607664"/>
            <a:ext cx="3776978" cy="369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Montserrat"/>
                <a:ea typeface="Montserrat"/>
                <a:cs typeface="Montserrat"/>
                <a:sym typeface="Montserrat"/>
              </a:rPr>
              <a:t>Ο ΡΟΛΟΣ ΣΑΣ</a:t>
            </a:r>
            <a:endParaRPr/>
          </a:p>
        </p:txBody>
      </p:sp>
      <p:sp>
        <p:nvSpPr>
          <p:cNvPr id="614" name="Google Shape;614;p25"/>
          <p:cNvSpPr/>
          <p:nvPr/>
        </p:nvSpPr>
        <p:spPr>
          <a:xfrm>
            <a:off x="1724657" y="3639131"/>
            <a:ext cx="2070036" cy="6437737"/>
          </a:xfrm>
          <a:prstGeom prst="roundRect">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5" name="Google Shape;615;p25"/>
          <p:cNvSpPr/>
          <p:nvPr/>
        </p:nvSpPr>
        <p:spPr>
          <a:xfrm>
            <a:off x="3948874" y="3639131"/>
            <a:ext cx="2070036" cy="6437737"/>
          </a:xfrm>
          <a:prstGeom prst="roundRect">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6" name="Google Shape;616;p25"/>
          <p:cNvSpPr/>
          <p:nvPr/>
        </p:nvSpPr>
        <p:spPr>
          <a:xfrm>
            <a:off x="6173091" y="3639131"/>
            <a:ext cx="2070036" cy="6437737"/>
          </a:xfrm>
          <a:prstGeom prst="roundRect">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7" name="Google Shape;617;p25"/>
          <p:cNvSpPr/>
          <p:nvPr/>
        </p:nvSpPr>
        <p:spPr>
          <a:xfrm>
            <a:off x="8397308" y="3639131"/>
            <a:ext cx="2070036" cy="6437737"/>
          </a:xfrm>
          <a:prstGeom prst="roundRect">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618" name="Google Shape;618;p25" descr="Debate de ideias com preenchimento sólido"/>
          <p:cNvPicPr preferRelativeResize="0"/>
          <p:nvPr/>
        </p:nvPicPr>
        <p:blipFill rotWithShape="1">
          <a:blip r:embed="rId4">
            <a:alphaModFix/>
          </a:blip>
          <a:srcRect/>
          <a:stretch/>
        </p:blipFill>
        <p:spPr>
          <a:xfrm>
            <a:off x="6693967" y="4322510"/>
            <a:ext cx="1028281" cy="1028281"/>
          </a:xfrm>
          <a:prstGeom prst="rect">
            <a:avLst/>
          </a:prstGeom>
          <a:noFill/>
          <a:ln>
            <a:noFill/>
          </a:ln>
        </p:spPr>
      </p:pic>
      <p:pic>
        <p:nvPicPr>
          <p:cNvPr id="619" name="Google Shape;619;p25" descr="Aperto de mão com preenchimento sólido"/>
          <p:cNvPicPr preferRelativeResize="0"/>
          <p:nvPr/>
        </p:nvPicPr>
        <p:blipFill rotWithShape="1">
          <a:blip r:embed="rId5">
            <a:alphaModFix/>
          </a:blip>
          <a:srcRect/>
          <a:stretch/>
        </p:blipFill>
        <p:spPr>
          <a:xfrm>
            <a:off x="8813702" y="4182042"/>
            <a:ext cx="1237247" cy="1237247"/>
          </a:xfrm>
          <a:prstGeom prst="rect">
            <a:avLst/>
          </a:prstGeom>
          <a:noFill/>
          <a:ln>
            <a:noFill/>
          </a:ln>
        </p:spPr>
      </p:pic>
      <p:pic>
        <p:nvPicPr>
          <p:cNvPr id="620" name="Google Shape;620;p25" descr="Uma imagem com Gráficos, símbolo, clipart, design&#10;&#10;Descrição gerada automaticamente"/>
          <p:cNvPicPr preferRelativeResize="0"/>
          <p:nvPr/>
        </p:nvPicPr>
        <p:blipFill rotWithShape="1">
          <a:blip r:embed="rId6">
            <a:alphaModFix/>
          </a:blip>
          <a:srcRect/>
          <a:stretch/>
        </p:blipFill>
        <p:spPr>
          <a:xfrm>
            <a:off x="4555686" y="4322510"/>
            <a:ext cx="856410" cy="927778"/>
          </a:xfrm>
          <a:prstGeom prst="rect">
            <a:avLst/>
          </a:prstGeom>
          <a:noFill/>
          <a:ln>
            <a:noFill/>
          </a:ln>
        </p:spPr>
      </p:pic>
      <p:pic>
        <p:nvPicPr>
          <p:cNvPr id="621" name="Google Shape;621;p25" descr="Uma imagem com Gráficos, design&#10;&#10;Descrição gerada automaticamente"/>
          <p:cNvPicPr preferRelativeResize="0"/>
          <p:nvPr/>
        </p:nvPicPr>
        <p:blipFill rotWithShape="1">
          <a:blip r:embed="rId7">
            <a:alphaModFix/>
          </a:blip>
          <a:srcRect/>
          <a:stretch/>
        </p:blipFill>
        <p:spPr>
          <a:xfrm>
            <a:off x="2236623" y="4409235"/>
            <a:ext cx="1135131" cy="791032"/>
          </a:xfrm>
          <a:prstGeom prst="rect">
            <a:avLst/>
          </a:prstGeom>
          <a:noFill/>
          <a:ln>
            <a:noFill/>
          </a:ln>
        </p:spPr>
      </p:pic>
      <p:sp>
        <p:nvSpPr>
          <p:cNvPr id="622" name="Google Shape;622;p25"/>
          <p:cNvSpPr txBox="1"/>
          <p:nvPr/>
        </p:nvSpPr>
        <p:spPr>
          <a:xfrm>
            <a:off x="4126878" y="5549447"/>
            <a:ext cx="1728997" cy="107721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a:solidFill>
                  <a:srgbClr val="FF636C"/>
                </a:solidFill>
                <a:latin typeface="Montserrat"/>
                <a:ea typeface="Montserrat"/>
                <a:cs typeface="Montserrat"/>
                <a:sym typeface="Montserrat"/>
              </a:rPr>
              <a:t>Αξιοποίηση της τεχνολογίας για μαζική κινητοποίηση</a:t>
            </a:r>
            <a:endParaRPr sz="1600" b="1">
              <a:solidFill>
                <a:srgbClr val="FF636C"/>
              </a:solidFill>
              <a:latin typeface="Montserrat"/>
              <a:ea typeface="Montserrat"/>
              <a:cs typeface="Montserrat"/>
              <a:sym typeface="Montserrat"/>
            </a:endParaRPr>
          </a:p>
        </p:txBody>
      </p:sp>
      <p:sp>
        <p:nvSpPr>
          <p:cNvPr id="623" name="Google Shape;623;p25"/>
          <p:cNvSpPr txBox="1"/>
          <p:nvPr/>
        </p:nvSpPr>
        <p:spPr>
          <a:xfrm>
            <a:off x="6262489" y="5549447"/>
            <a:ext cx="1868495" cy="107721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a:solidFill>
                  <a:srgbClr val="FF636C"/>
                </a:solidFill>
                <a:latin typeface="Montserrat"/>
                <a:ea typeface="Montserrat"/>
                <a:cs typeface="Montserrat"/>
                <a:sym typeface="Montserrat"/>
              </a:rPr>
              <a:t>Καινοτόμες λύσεις και κοινοτικές πρωτοβουλίες</a:t>
            </a:r>
            <a:endParaRPr sz="1600" b="1">
              <a:solidFill>
                <a:srgbClr val="FF636C"/>
              </a:solidFill>
              <a:latin typeface="Montserrat"/>
              <a:ea typeface="Montserrat"/>
              <a:cs typeface="Montserrat"/>
              <a:sym typeface="Montserrat"/>
            </a:endParaRPr>
          </a:p>
        </p:txBody>
      </p:sp>
      <p:sp>
        <p:nvSpPr>
          <p:cNvPr id="624" name="Google Shape;624;p25"/>
          <p:cNvSpPr txBox="1"/>
          <p:nvPr/>
        </p:nvSpPr>
        <p:spPr>
          <a:xfrm>
            <a:off x="8513311" y="5549447"/>
            <a:ext cx="1907196"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a:solidFill>
                  <a:srgbClr val="FF636C"/>
                </a:solidFill>
                <a:latin typeface="Montserrat"/>
                <a:ea typeface="Montserrat"/>
                <a:cs typeface="Montserrat"/>
                <a:sym typeface="Montserrat"/>
              </a:rPr>
              <a:t>Ενεργός συμμετοχή παρά τα εμπόδια</a:t>
            </a:r>
            <a:endParaRPr sz="1600" b="1">
              <a:solidFill>
                <a:srgbClr val="FF636C"/>
              </a:solidFill>
              <a:latin typeface="Montserrat"/>
              <a:ea typeface="Montserrat"/>
              <a:cs typeface="Montserrat"/>
              <a:sym typeface="Montserrat"/>
            </a:endParaRPr>
          </a:p>
        </p:txBody>
      </p:sp>
      <p:sp>
        <p:nvSpPr>
          <p:cNvPr id="625" name="Google Shape;625;p25"/>
          <p:cNvSpPr txBox="1"/>
          <p:nvPr/>
        </p:nvSpPr>
        <p:spPr>
          <a:xfrm>
            <a:off x="1949185" y="5613635"/>
            <a:ext cx="1710006"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a:solidFill>
                  <a:srgbClr val="FF636C"/>
                </a:solidFill>
                <a:latin typeface="Montserrat"/>
                <a:ea typeface="Montserrat"/>
                <a:cs typeface="Montserrat"/>
                <a:sym typeface="Montserrat"/>
              </a:rPr>
              <a:t>Προώθηση της κοινωνικής αλλαγής και της συνηγορίας</a:t>
            </a:r>
            <a:endParaRPr sz="1600" b="1">
              <a:solidFill>
                <a:srgbClr val="FF636C"/>
              </a:solidFill>
              <a:latin typeface="Montserrat"/>
              <a:ea typeface="Montserrat"/>
              <a:cs typeface="Montserrat"/>
              <a:sym typeface="Montserrat"/>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29"/>
        <p:cNvGrpSpPr/>
        <p:nvPr/>
      </p:nvGrpSpPr>
      <p:grpSpPr>
        <a:xfrm>
          <a:off x="0" y="0"/>
          <a:ext cx="0" cy="0"/>
          <a:chOff x="0" y="0"/>
          <a:chExt cx="0" cy="0"/>
        </a:xfrm>
      </p:grpSpPr>
      <p:sp>
        <p:nvSpPr>
          <p:cNvPr id="630" name="Google Shape;630;p26"/>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631" name="Google Shape;631;p26"/>
          <p:cNvGrpSpPr/>
          <p:nvPr/>
        </p:nvGrpSpPr>
        <p:grpSpPr>
          <a:xfrm>
            <a:off x="1724657" y="1581798"/>
            <a:ext cx="2070036" cy="6437737"/>
            <a:chOff x="1724657" y="1581798"/>
            <a:chExt cx="2070036" cy="6437737"/>
          </a:xfrm>
        </p:grpSpPr>
        <p:sp>
          <p:nvSpPr>
            <p:cNvPr id="632" name="Google Shape;632;p26"/>
            <p:cNvSpPr/>
            <p:nvPr/>
          </p:nvSpPr>
          <p:spPr>
            <a:xfrm>
              <a:off x="1724657" y="1581798"/>
              <a:ext cx="2070036" cy="6437737"/>
            </a:xfrm>
            <a:prstGeom prst="roundRect">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33" name="Google Shape;633;p26"/>
            <p:cNvSpPr txBox="1"/>
            <p:nvPr/>
          </p:nvSpPr>
          <p:spPr>
            <a:xfrm>
              <a:off x="1832975" y="4540854"/>
              <a:ext cx="1872300" cy="19395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dirty="0" err="1">
                  <a:solidFill>
                    <a:srgbClr val="FF636C"/>
                  </a:solidFill>
                  <a:latin typeface="Montserrat"/>
                  <a:ea typeface="Montserrat"/>
                  <a:cs typeface="Montserrat"/>
                  <a:sym typeface="Montserrat"/>
                </a:rPr>
                <a:t>Οι</a:t>
              </a:r>
              <a:r>
                <a:rPr lang="en-US" sz="1200" dirty="0">
                  <a:solidFill>
                    <a:srgbClr val="FF636C"/>
                  </a:solidFill>
                  <a:latin typeface="Montserrat"/>
                  <a:ea typeface="Montserrat"/>
                  <a:cs typeface="Montserrat"/>
                  <a:sym typeface="Montserrat"/>
                </a:rPr>
                <a:t> </a:t>
              </a:r>
              <a:r>
                <a:rPr lang="en-US" sz="1200" dirty="0" err="1">
                  <a:solidFill>
                    <a:srgbClr val="FF636C"/>
                  </a:solidFill>
                  <a:latin typeface="Montserrat"/>
                  <a:ea typeface="Montserrat"/>
                  <a:cs typeface="Montserrat"/>
                  <a:sym typeface="Montserrat"/>
                </a:rPr>
                <a:t>νέοι</a:t>
              </a:r>
              <a:r>
                <a:rPr lang="en-US" sz="1200" dirty="0">
                  <a:solidFill>
                    <a:srgbClr val="FF636C"/>
                  </a:solidFill>
                  <a:latin typeface="Montserrat"/>
                  <a:ea typeface="Montserrat"/>
                  <a:cs typeface="Montserrat"/>
                  <a:sym typeface="Montserrat"/>
                </a:rPr>
                <a:t> α</a:t>
              </a:r>
              <a:r>
                <a:rPr lang="en-US" sz="1200" dirty="0" err="1">
                  <a:solidFill>
                    <a:srgbClr val="FF636C"/>
                  </a:solidFill>
                  <a:latin typeface="Montserrat"/>
                  <a:ea typeface="Montserrat"/>
                  <a:cs typeface="Montserrat"/>
                  <a:sym typeface="Montserrat"/>
                </a:rPr>
                <a:t>μφισ</a:t>
              </a:r>
              <a:r>
                <a:rPr lang="en-US" sz="1200" dirty="0">
                  <a:solidFill>
                    <a:srgbClr val="FF636C"/>
                  </a:solidFill>
                  <a:latin typeface="Montserrat"/>
                  <a:ea typeface="Montserrat"/>
                  <a:cs typeface="Montserrat"/>
                  <a:sym typeface="Montserrat"/>
                </a:rPr>
                <a:t>βητούν παρωχημένα πρότυπα, υπερασπίζονται την κοινωνική δικαιοσύνη, την περιβαλλοντική βιωσιμότητα και την πολιτική μεταρρύθμιση μέσω του ακτιβισμού, απαιτώντας λογοδοσία από τους ηγέτες τους.</a:t>
              </a:r>
              <a:endParaRPr sz="1200" dirty="0">
                <a:solidFill>
                  <a:srgbClr val="FF636C"/>
                </a:solidFill>
                <a:latin typeface="Montserrat"/>
                <a:ea typeface="Montserrat"/>
                <a:cs typeface="Montserrat"/>
                <a:sym typeface="Montserrat"/>
              </a:endParaRPr>
            </a:p>
          </p:txBody>
        </p:sp>
      </p:grpSp>
      <p:sp>
        <p:nvSpPr>
          <p:cNvPr id="634" name="Google Shape;634;p26"/>
          <p:cNvSpPr/>
          <p:nvPr/>
        </p:nvSpPr>
        <p:spPr>
          <a:xfrm>
            <a:off x="3948874" y="3648593"/>
            <a:ext cx="2070036" cy="6437737"/>
          </a:xfrm>
          <a:prstGeom prst="roundRect">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635" name="Google Shape;635;p26"/>
          <p:cNvGrpSpPr/>
          <p:nvPr/>
        </p:nvGrpSpPr>
        <p:grpSpPr>
          <a:xfrm>
            <a:off x="6173091" y="3648593"/>
            <a:ext cx="2070036" cy="6437737"/>
            <a:chOff x="6173091" y="1581798"/>
            <a:chExt cx="2070036" cy="6437737"/>
          </a:xfrm>
        </p:grpSpPr>
        <p:sp>
          <p:nvSpPr>
            <p:cNvPr id="636" name="Google Shape;636;p26"/>
            <p:cNvSpPr/>
            <p:nvPr/>
          </p:nvSpPr>
          <p:spPr>
            <a:xfrm>
              <a:off x="6173091" y="1581798"/>
              <a:ext cx="2070036" cy="6437737"/>
            </a:xfrm>
            <a:prstGeom prst="roundRect">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637" name="Google Shape;637;p26" descr="Debate de ideias com preenchimento sólido"/>
            <p:cNvPicPr preferRelativeResize="0"/>
            <p:nvPr/>
          </p:nvPicPr>
          <p:blipFill rotWithShape="1">
            <a:blip r:embed="rId3">
              <a:alphaModFix/>
            </a:blip>
            <a:srcRect/>
            <a:stretch/>
          </p:blipFill>
          <p:spPr>
            <a:xfrm>
              <a:off x="6693967" y="2265177"/>
              <a:ext cx="1028281" cy="1028281"/>
            </a:xfrm>
            <a:prstGeom prst="rect">
              <a:avLst/>
            </a:prstGeom>
            <a:noFill/>
            <a:ln>
              <a:noFill/>
            </a:ln>
          </p:spPr>
        </p:pic>
      </p:grpSp>
      <p:sp>
        <p:nvSpPr>
          <p:cNvPr id="638" name="Google Shape;638;p26"/>
          <p:cNvSpPr/>
          <p:nvPr/>
        </p:nvSpPr>
        <p:spPr>
          <a:xfrm>
            <a:off x="8397308" y="3648593"/>
            <a:ext cx="2070036" cy="6437737"/>
          </a:xfrm>
          <a:prstGeom prst="roundRect">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39" name="Google Shape;639;p26"/>
          <p:cNvSpPr txBox="1"/>
          <p:nvPr/>
        </p:nvSpPr>
        <p:spPr>
          <a:xfrm>
            <a:off x="1923198" y="3511996"/>
            <a:ext cx="1710006"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dirty="0" err="1">
                <a:solidFill>
                  <a:srgbClr val="FF636C"/>
                </a:solidFill>
                <a:latin typeface="Montserrat"/>
                <a:ea typeface="Montserrat"/>
                <a:cs typeface="Montserrat"/>
                <a:sym typeface="Montserrat"/>
              </a:rPr>
              <a:t>Προώθηση</a:t>
            </a:r>
            <a:r>
              <a:rPr lang="en-US" sz="1600" b="1" dirty="0">
                <a:solidFill>
                  <a:srgbClr val="FF636C"/>
                </a:solidFill>
                <a:latin typeface="Montserrat"/>
                <a:ea typeface="Montserrat"/>
                <a:cs typeface="Montserrat"/>
                <a:sym typeface="Montserrat"/>
              </a:rPr>
              <a:t> </a:t>
            </a:r>
            <a:r>
              <a:rPr lang="en-US" sz="1600" b="1" dirty="0" err="1">
                <a:solidFill>
                  <a:srgbClr val="FF636C"/>
                </a:solidFill>
                <a:latin typeface="Montserrat"/>
                <a:ea typeface="Montserrat"/>
                <a:cs typeface="Montserrat"/>
                <a:sym typeface="Montserrat"/>
              </a:rPr>
              <a:t>της</a:t>
            </a:r>
            <a:r>
              <a:rPr lang="en-US" sz="1600" b="1" dirty="0">
                <a:solidFill>
                  <a:srgbClr val="FF636C"/>
                </a:solidFill>
                <a:latin typeface="Montserrat"/>
                <a:ea typeface="Montserrat"/>
                <a:cs typeface="Montserrat"/>
                <a:sym typeface="Montserrat"/>
              </a:rPr>
              <a:t> </a:t>
            </a:r>
            <a:r>
              <a:rPr lang="en-US" sz="1600" b="1" dirty="0" err="1">
                <a:solidFill>
                  <a:srgbClr val="FF636C"/>
                </a:solidFill>
                <a:latin typeface="Montserrat"/>
                <a:ea typeface="Montserrat"/>
                <a:cs typeface="Montserrat"/>
                <a:sym typeface="Montserrat"/>
              </a:rPr>
              <a:t>κοινωνικής</a:t>
            </a:r>
            <a:r>
              <a:rPr lang="en-US" sz="1600" b="1" dirty="0">
                <a:solidFill>
                  <a:srgbClr val="FF636C"/>
                </a:solidFill>
                <a:latin typeface="Montserrat"/>
                <a:ea typeface="Montserrat"/>
                <a:cs typeface="Montserrat"/>
                <a:sym typeface="Montserrat"/>
              </a:rPr>
              <a:t> α</a:t>
            </a:r>
            <a:r>
              <a:rPr lang="en-US" sz="1600" b="1" dirty="0" err="1">
                <a:solidFill>
                  <a:srgbClr val="FF636C"/>
                </a:solidFill>
                <a:latin typeface="Montserrat"/>
                <a:ea typeface="Montserrat"/>
                <a:cs typeface="Montserrat"/>
                <a:sym typeface="Montserrat"/>
              </a:rPr>
              <a:t>λλ</a:t>
            </a:r>
            <a:r>
              <a:rPr lang="en-US" sz="1600" b="1" dirty="0">
                <a:solidFill>
                  <a:srgbClr val="FF636C"/>
                </a:solidFill>
                <a:latin typeface="Montserrat"/>
                <a:ea typeface="Montserrat"/>
                <a:cs typeface="Montserrat"/>
                <a:sym typeface="Montserrat"/>
              </a:rPr>
              <a:t>αγής και της συνηγορίας</a:t>
            </a:r>
            <a:endParaRPr sz="1600" b="1" dirty="0">
              <a:solidFill>
                <a:srgbClr val="FF636C"/>
              </a:solidFill>
              <a:latin typeface="Montserrat"/>
              <a:ea typeface="Montserrat"/>
              <a:cs typeface="Montserrat"/>
              <a:sym typeface="Montserrat"/>
            </a:endParaRPr>
          </a:p>
        </p:txBody>
      </p:sp>
      <p:sp>
        <p:nvSpPr>
          <p:cNvPr id="640" name="Google Shape;640;p26"/>
          <p:cNvSpPr txBox="1"/>
          <p:nvPr/>
        </p:nvSpPr>
        <p:spPr>
          <a:xfrm>
            <a:off x="4126878" y="5549447"/>
            <a:ext cx="1728997" cy="107721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a:solidFill>
                  <a:srgbClr val="FF636C"/>
                </a:solidFill>
                <a:latin typeface="Montserrat"/>
                <a:ea typeface="Montserrat"/>
                <a:cs typeface="Montserrat"/>
                <a:sym typeface="Montserrat"/>
              </a:rPr>
              <a:t>Αξιοποίηση της τεχνολογίας για μαζική κινητοποίηση</a:t>
            </a:r>
            <a:endParaRPr sz="1600" b="1">
              <a:solidFill>
                <a:srgbClr val="FF636C"/>
              </a:solidFill>
              <a:latin typeface="Montserrat"/>
              <a:ea typeface="Montserrat"/>
              <a:cs typeface="Montserrat"/>
              <a:sym typeface="Montserrat"/>
            </a:endParaRPr>
          </a:p>
        </p:txBody>
      </p:sp>
      <p:sp>
        <p:nvSpPr>
          <p:cNvPr id="641" name="Google Shape;641;p26"/>
          <p:cNvSpPr txBox="1"/>
          <p:nvPr/>
        </p:nvSpPr>
        <p:spPr>
          <a:xfrm>
            <a:off x="6262489" y="5549447"/>
            <a:ext cx="1868495" cy="107721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a:solidFill>
                  <a:srgbClr val="FF636C"/>
                </a:solidFill>
                <a:latin typeface="Montserrat"/>
                <a:ea typeface="Montserrat"/>
                <a:cs typeface="Montserrat"/>
                <a:sym typeface="Montserrat"/>
              </a:rPr>
              <a:t>Καινοτόμες λύσεις και κοινοτικές πρωτοβουλίες</a:t>
            </a:r>
            <a:endParaRPr sz="1600" b="1">
              <a:solidFill>
                <a:srgbClr val="FF636C"/>
              </a:solidFill>
              <a:latin typeface="Montserrat"/>
              <a:ea typeface="Montserrat"/>
              <a:cs typeface="Montserrat"/>
              <a:sym typeface="Montserrat"/>
            </a:endParaRPr>
          </a:p>
        </p:txBody>
      </p:sp>
      <p:sp>
        <p:nvSpPr>
          <p:cNvPr id="642" name="Google Shape;642;p26"/>
          <p:cNvSpPr txBox="1"/>
          <p:nvPr/>
        </p:nvSpPr>
        <p:spPr>
          <a:xfrm>
            <a:off x="8513311" y="5549447"/>
            <a:ext cx="1907196"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a:solidFill>
                  <a:srgbClr val="FF636C"/>
                </a:solidFill>
                <a:latin typeface="Montserrat"/>
                <a:ea typeface="Montserrat"/>
                <a:cs typeface="Montserrat"/>
                <a:sym typeface="Montserrat"/>
              </a:rPr>
              <a:t>Ενεργός συμμετοχή παρά τα εμπόδια</a:t>
            </a:r>
            <a:endParaRPr sz="1600" b="1">
              <a:solidFill>
                <a:srgbClr val="FF636C"/>
              </a:solidFill>
              <a:latin typeface="Montserrat"/>
              <a:ea typeface="Montserrat"/>
              <a:cs typeface="Montserrat"/>
              <a:sym typeface="Montserrat"/>
            </a:endParaRPr>
          </a:p>
        </p:txBody>
      </p:sp>
      <p:pic>
        <p:nvPicPr>
          <p:cNvPr id="643" name="Google Shape;643;p26"/>
          <p:cNvPicPr preferRelativeResize="0"/>
          <p:nvPr/>
        </p:nvPicPr>
        <p:blipFill rotWithShape="1">
          <a:blip r:embed="rId4">
            <a:alphaModFix/>
          </a:blip>
          <a:srcRect/>
          <a:stretch/>
        </p:blipFill>
        <p:spPr>
          <a:xfrm>
            <a:off x="291101" y="200025"/>
            <a:ext cx="609599" cy="523623"/>
          </a:xfrm>
          <a:prstGeom prst="rect">
            <a:avLst/>
          </a:prstGeom>
          <a:noFill/>
          <a:ln>
            <a:noFill/>
          </a:ln>
        </p:spPr>
      </p:pic>
      <p:sp>
        <p:nvSpPr>
          <p:cNvPr id="644" name="Google Shape;644;p26"/>
          <p:cNvSpPr txBox="1"/>
          <p:nvPr/>
        </p:nvSpPr>
        <p:spPr>
          <a:xfrm rot="-5400000">
            <a:off x="-550598" y="4607664"/>
            <a:ext cx="3776978" cy="369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Montserrat"/>
                <a:ea typeface="Montserrat"/>
                <a:cs typeface="Montserrat"/>
                <a:sym typeface="Montserrat"/>
              </a:rPr>
              <a:t>Ο ΡΟΛΟΣ ΣΑΣ</a:t>
            </a:r>
            <a:endParaRPr/>
          </a:p>
        </p:txBody>
      </p:sp>
      <p:pic>
        <p:nvPicPr>
          <p:cNvPr id="645" name="Google Shape;645;p26" descr="Aperto de mão com preenchimento sólido"/>
          <p:cNvPicPr preferRelativeResize="0"/>
          <p:nvPr/>
        </p:nvPicPr>
        <p:blipFill rotWithShape="1">
          <a:blip r:embed="rId5">
            <a:alphaModFix/>
          </a:blip>
          <a:srcRect/>
          <a:stretch/>
        </p:blipFill>
        <p:spPr>
          <a:xfrm>
            <a:off x="8813702" y="4182042"/>
            <a:ext cx="1237247" cy="1237247"/>
          </a:xfrm>
          <a:prstGeom prst="rect">
            <a:avLst/>
          </a:prstGeom>
          <a:noFill/>
          <a:ln>
            <a:noFill/>
          </a:ln>
        </p:spPr>
      </p:pic>
      <p:pic>
        <p:nvPicPr>
          <p:cNvPr id="646" name="Google Shape;646;p26" descr="Uma imagem com Gráficos, design&#10;&#10;Descrição gerada automaticamente"/>
          <p:cNvPicPr preferRelativeResize="0"/>
          <p:nvPr/>
        </p:nvPicPr>
        <p:blipFill rotWithShape="1">
          <a:blip r:embed="rId6">
            <a:alphaModFix/>
          </a:blip>
          <a:srcRect/>
          <a:stretch/>
        </p:blipFill>
        <p:spPr>
          <a:xfrm>
            <a:off x="2202620" y="2383802"/>
            <a:ext cx="1135131" cy="791032"/>
          </a:xfrm>
          <a:prstGeom prst="rect">
            <a:avLst/>
          </a:prstGeom>
          <a:noFill/>
          <a:ln>
            <a:noFill/>
          </a:ln>
        </p:spPr>
      </p:pic>
      <p:pic>
        <p:nvPicPr>
          <p:cNvPr id="647" name="Google Shape;647;p26" descr="Uma imagem com Gráficos, símbolo, clipart, design&#10;&#10;Descrição gerada automaticamente"/>
          <p:cNvPicPr preferRelativeResize="0"/>
          <p:nvPr/>
        </p:nvPicPr>
        <p:blipFill rotWithShape="1">
          <a:blip r:embed="rId7">
            <a:alphaModFix/>
          </a:blip>
          <a:srcRect/>
          <a:stretch/>
        </p:blipFill>
        <p:spPr>
          <a:xfrm>
            <a:off x="4555686" y="4322510"/>
            <a:ext cx="856410" cy="927778"/>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51"/>
        <p:cNvGrpSpPr/>
        <p:nvPr/>
      </p:nvGrpSpPr>
      <p:grpSpPr>
        <a:xfrm>
          <a:off x="0" y="0"/>
          <a:ext cx="0" cy="0"/>
          <a:chOff x="0" y="0"/>
          <a:chExt cx="0" cy="0"/>
        </a:xfrm>
      </p:grpSpPr>
      <p:sp>
        <p:nvSpPr>
          <p:cNvPr id="652" name="Google Shape;652;p27"/>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653" name="Google Shape;653;p27"/>
          <p:cNvPicPr preferRelativeResize="0"/>
          <p:nvPr/>
        </p:nvPicPr>
        <p:blipFill rotWithShape="1">
          <a:blip r:embed="rId3">
            <a:alphaModFix/>
          </a:blip>
          <a:srcRect/>
          <a:stretch/>
        </p:blipFill>
        <p:spPr>
          <a:xfrm>
            <a:off x="291101" y="200025"/>
            <a:ext cx="609599" cy="523623"/>
          </a:xfrm>
          <a:prstGeom prst="rect">
            <a:avLst/>
          </a:prstGeom>
          <a:noFill/>
          <a:ln>
            <a:noFill/>
          </a:ln>
        </p:spPr>
      </p:pic>
      <p:sp>
        <p:nvSpPr>
          <p:cNvPr id="655" name="Google Shape;655;p27"/>
          <p:cNvSpPr/>
          <p:nvPr/>
        </p:nvSpPr>
        <p:spPr>
          <a:xfrm>
            <a:off x="3948874" y="1581798"/>
            <a:ext cx="2070036" cy="6437737"/>
          </a:xfrm>
          <a:prstGeom prst="roundRect">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656" name="Google Shape;656;p27"/>
          <p:cNvGrpSpPr/>
          <p:nvPr/>
        </p:nvGrpSpPr>
        <p:grpSpPr>
          <a:xfrm>
            <a:off x="6173091" y="3639699"/>
            <a:ext cx="2070036" cy="6437737"/>
            <a:chOff x="6173091" y="1581798"/>
            <a:chExt cx="2070036" cy="6437737"/>
          </a:xfrm>
        </p:grpSpPr>
        <p:sp>
          <p:nvSpPr>
            <p:cNvPr id="657" name="Google Shape;657;p27"/>
            <p:cNvSpPr/>
            <p:nvPr/>
          </p:nvSpPr>
          <p:spPr>
            <a:xfrm>
              <a:off x="6173091" y="1581798"/>
              <a:ext cx="2070036" cy="6437737"/>
            </a:xfrm>
            <a:prstGeom prst="roundRect">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658" name="Google Shape;658;p27" descr="Debate de ideias com preenchimento sólido"/>
            <p:cNvPicPr preferRelativeResize="0"/>
            <p:nvPr/>
          </p:nvPicPr>
          <p:blipFill rotWithShape="1">
            <a:blip r:embed="rId4">
              <a:alphaModFix/>
            </a:blip>
            <a:srcRect/>
            <a:stretch/>
          </p:blipFill>
          <p:spPr>
            <a:xfrm>
              <a:off x="6693967" y="2265177"/>
              <a:ext cx="1028281" cy="1028281"/>
            </a:xfrm>
            <a:prstGeom prst="rect">
              <a:avLst/>
            </a:prstGeom>
            <a:noFill/>
            <a:ln>
              <a:noFill/>
            </a:ln>
          </p:spPr>
        </p:pic>
      </p:grpSp>
      <p:sp>
        <p:nvSpPr>
          <p:cNvPr id="659" name="Google Shape;659;p27"/>
          <p:cNvSpPr/>
          <p:nvPr/>
        </p:nvSpPr>
        <p:spPr>
          <a:xfrm>
            <a:off x="8397308" y="3639699"/>
            <a:ext cx="2070036" cy="6437737"/>
          </a:xfrm>
          <a:prstGeom prst="roundRect">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661" name="Google Shape;661;p27" descr="Aperto de mão com preenchimento sólido"/>
          <p:cNvPicPr preferRelativeResize="0"/>
          <p:nvPr/>
        </p:nvPicPr>
        <p:blipFill rotWithShape="1">
          <a:blip r:embed="rId5">
            <a:alphaModFix/>
          </a:blip>
          <a:srcRect/>
          <a:stretch/>
        </p:blipFill>
        <p:spPr>
          <a:xfrm>
            <a:off x="8813702" y="4182042"/>
            <a:ext cx="1237247" cy="1237247"/>
          </a:xfrm>
          <a:prstGeom prst="rect">
            <a:avLst/>
          </a:prstGeom>
          <a:noFill/>
          <a:ln>
            <a:noFill/>
          </a:ln>
        </p:spPr>
      </p:pic>
      <p:pic>
        <p:nvPicPr>
          <p:cNvPr id="663" name="Google Shape;663;p27" descr="Uma imagem com Gráficos, símbolo, clipart, design&#10;&#10;Descrição gerada automaticamente"/>
          <p:cNvPicPr preferRelativeResize="0"/>
          <p:nvPr/>
        </p:nvPicPr>
        <p:blipFill rotWithShape="1">
          <a:blip r:embed="rId6">
            <a:alphaModFix/>
          </a:blip>
          <a:srcRect/>
          <a:stretch/>
        </p:blipFill>
        <p:spPr>
          <a:xfrm>
            <a:off x="4555686" y="2287970"/>
            <a:ext cx="856410" cy="927778"/>
          </a:xfrm>
          <a:prstGeom prst="rect">
            <a:avLst/>
          </a:prstGeom>
          <a:noFill/>
          <a:ln>
            <a:noFill/>
          </a:ln>
        </p:spPr>
      </p:pic>
      <p:sp>
        <p:nvSpPr>
          <p:cNvPr id="665" name="Google Shape;665;p27"/>
          <p:cNvSpPr txBox="1"/>
          <p:nvPr/>
        </p:nvSpPr>
        <p:spPr>
          <a:xfrm>
            <a:off x="4134075" y="3511996"/>
            <a:ext cx="1728997" cy="107721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a:solidFill>
                  <a:srgbClr val="FF636C"/>
                </a:solidFill>
                <a:latin typeface="Montserrat"/>
                <a:ea typeface="Montserrat"/>
                <a:cs typeface="Montserrat"/>
                <a:sym typeface="Montserrat"/>
              </a:rPr>
              <a:t>Αξιοποίηση της τεχνολογίας για μαζική κινητοποίηση</a:t>
            </a:r>
            <a:endParaRPr sz="1600" b="1">
              <a:solidFill>
                <a:srgbClr val="FF636C"/>
              </a:solidFill>
              <a:latin typeface="Montserrat"/>
              <a:ea typeface="Montserrat"/>
              <a:cs typeface="Montserrat"/>
              <a:sym typeface="Montserrat"/>
            </a:endParaRPr>
          </a:p>
        </p:txBody>
      </p:sp>
      <p:sp>
        <p:nvSpPr>
          <p:cNvPr id="667" name="Google Shape;667;p27"/>
          <p:cNvSpPr txBox="1"/>
          <p:nvPr/>
        </p:nvSpPr>
        <p:spPr>
          <a:xfrm>
            <a:off x="6262489" y="5549447"/>
            <a:ext cx="1868495" cy="107721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a:solidFill>
                  <a:srgbClr val="FF636C"/>
                </a:solidFill>
                <a:latin typeface="Montserrat"/>
                <a:ea typeface="Montserrat"/>
                <a:cs typeface="Montserrat"/>
                <a:sym typeface="Montserrat"/>
              </a:rPr>
              <a:t>Καινοτόμες λύσεις και κοινοτικές πρωτοβουλίες</a:t>
            </a:r>
            <a:endParaRPr sz="1600" b="1">
              <a:solidFill>
                <a:srgbClr val="FF636C"/>
              </a:solidFill>
              <a:latin typeface="Montserrat"/>
              <a:ea typeface="Montserrat"/>
              <a:cs typeface="Montserrat"/>
              <a:sym typeface="Montserrat"/>
            </a:endParaRPr>
          </a:p>
        </p:txBody>
      </p:sp>
      <p:sp>
        <p:nvSpPr>
          <p:cNvPr id="668" name="Google Shape;668;p27"/>
          <p:cNvSpPr txBox="1"/>
          <p:nvPr/>
        </p:nvSpPr>
        <p:spPr>
          <a:xfrm>
            <a:off x="8513311" y="5549447"/>
            <a:ext cx="1907196"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a:solidFill>
                  <a:srgbClr val="FF636C"/>
                </a:solidFill>
                <a:latin typeface="Montserrat"/>
                <a:ea typeface="Montserrat"/>
                <a:cs typeface="Montserrat"/>
                <a:sym typeface="Montserrat"/>
              </a:rPr>
              <a:t>Ενεργός συμμετοχή παρά τα εμπόδια</a:t>
            </a:r>
            <a:endParaRPr sz="1600" b="1">
              <a:solidFill>
                <a:srgbClr val="FF636C"/>
              </a:solidFill>
              <a:latin typeface="Montserrat"/>
              <a:ea typeface="Montserrat"/>
              <a:cs typeface="Montserrat"/>
              <a:sym typeface="Montserrat"/>
            </a:endParaRPr>
          </a:p>
        </p:txBody>
      </p:sp>
      <p:sp>
        <p:nvSpPr>
          <p:cNvPr id="669" name="Google Shape;669;p27"/>
          <p:cNvSpPr txBox="1"/>
          <p:nvPr/>
        </p:nvSpPr>
        <p:spPr>
          <a:xfrm>
            <a:off x="4134075" y="4656154"/>
            <a:ext cx="1691100" cy="2124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FF636C"/>
                </a:solidFill>
                <a:latin typeface="Montserrat"/>
                <a:ea typeface="Montserrat"/>
                <a:cs typeface="Montserrat"/>
                <a:sym typeface="Montserrat"/>
              </a:rPr>
              <a:t>Η τεχνολογία και τα μέσα κοινωνικής δικτύωσης που χρησιμοποιούν οι νέοι για την ενεργοποίηση κινημάτων, την ευαισθητοποίηση και την προώθηση πολιτικών χωρίς αποκλεισμούς σε παγκόσμια κλίμακα.</a:t>
            </a:r>
            <a:endParaRPr sz="1200">
              <a:solidFill>
                <a:srgbClr val="FF636C"/>
              </a:solidFill>
              <a:latin typeface="Montserrat"/>
              <a:ea typeface="Montserrat"/>
              <a:cs typeface="Montserrat"/>
              <a:sym typeface="Montserrat"/>
            </a:endParaRPr>
          </a:p>
        </p:txBody>
      </p:sp>
      <p:grpSp>
        <p:nvGrpSpPr>
          <p:cNvPr id="2" name="Google Shape;631;p26">
            <a:extLst>
              <a:ext uri="{FF2B5EF4-FFF2-40B4-BE49-F238E27FC236}">
                <a16:creationId xmlns:a16="http://schemas.microsoft.com/office/drawing/2014/main" id="{8432A04C-49D3-35DD-9247-D14DA1988B90}"/>
              </a:ext>
            </a:extLst>
          </p:cNvPr>
          <p:cNvGrpSpPr/>
          <p:nvPr/>
        </p:nvGrpSpPr>
        <p:grpSpPr>
          <a:xfrm>
            <a:off x="1724657" y="1581798"/>
            <a:ext cx="2070036" cy="6437737"/>
            <a:chOff x="1724657" y="1581798"/>
            <a:chExt cx="2070036" cy="6437737"/>
          </a:xfrm>
        </p:grpSpPr>
        <p:sp>
          <p:nvSpPr>
            <p:cNvPr id="3" name="Google Shape;632;p26">
              <a:extLst>
                <a:ext uri="{FF2B5EF4-FFF2-40B4-BE49-F238E27FC236}">
                  <a16:creationId xmlns:a16="http://schemas.microsoft.com/office/drawing/2014/main" id="{7C00B2DA-4D9C-1862-ACCE-42B6319906F0}"/>
                </a:ext>
              </a:extLst>
            </p:cNvPr>
            <p:cNvSpPr/>
            <p:nvPr/>
          </p:nvSpPr>
          <p:spPr>
            <a:xfrm>
              <a:off x="1724657" y="1581798"/>
              <a:ext cx="2070036" cy="6437737"/>
            </a:xfrm>
            <a:prstGeom prst="roundRect">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 name="Google Shape;633;p26">
              <a:extLst>
                <a:ext uri="{FF2B5EF4-FFF2-40B4-BE49-F238E27FC236}">
                  <a16:creationId xmlns:a16="http://schemas.microsoft.com/office/drawing/2014/main" id="{C666ACB8-D04C-8BB2-EDF1-E7387790E297}"/>
                </a:ext>
              </a:extLst>
            </p:cNvPr>
            <p:cNvSpPr txBox="1"/>
            <p:nvPr/>
          </p:nvSpPr>
          <p:spPr>
            <a:xfrm>
              <a:off x="1832975" y="4540854"/>
              <a:ext cx="1872300" cy="19395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dirty="0" err="1">
                  <a:solidFill>
                    <a:srgbClr val="FF636C"/>
                  </a:solidFill>
                  <a:latin typeface="Montserrat"/>
                  <a:ea typeface="Montserrat"/>
                  <a:cs typeface="Montserrat"/>
                  <a:sym typeface="Montserrat"/>
                </a:rPr>
                <a:t>Οι</a:t>
              </a:r>
              <a:r>
                <a:rPr lang="en-US" sz="1200" dirty="0">
                  <a:solidFill>
                    <a:srgbClr val="FF636C"/>
                  </a:solidFill>
                  <a:latin typeface="Montserrat"/>
                  <a:ea typeface="Montserrat"/>
                  <a:cs typeface="Montserrat"/>
                  <a:sym typeface="Montserrat"/>
                </a:rPr>
                <a:t> </a:t>
              </a:r>
              <a:r>
                <a:rPr lang="en-US" sz="1200" dirty="0" err="1">
                  <a:solidFill>
                    <a:srgbClr val="FF636C"/>
                  </a:solidFill>
                  <a:latin typeface="Montserrat"/>
                  <a:ea typeface="Montserrat"/>
                  <a:cs typeface="Montserrat"/>
                  <a:sym typeface="Montserrat"/>
                </a:rPr>
                <a:t>νέοι</a:t>
              </a:r>
              <a:r>
                <a:rPr lang="en-US" sz="1200" dirty="0">
                  <a:solidFill>
                    <a:srgbClr val="FF636C"/>
                  </a:solidFill>
                  <a:latin typeface="Montserrat"/>
                  <a:ea typeface="Montserrat"/>
                  <a:cs typeface="Montserrat"/>
                  <a:sym typeface="Montserrat"/>
                </a:rPr>
                <a:t> α</a:t>
              </a:r>
              <a:r>
                <a:rPr lang="en-US" sz="1200" dirty="0" err="1">
                  <a:solidFill>
                    <a:srgbClr val="FF636C"/>
                  </a:solidFill>
                  <a:latin typeface="Montserrat"/>
                  <a:ea typeface="Montserrat"/>
                  <a:cs typeface="Montserrat"/>
                  <a:sym typeface="Montserrat"/>
                </a:rPr>
                <a:t>μφισ</a:t>
              </a:r>
              <a:r>
                <a:rPr lang="en-US" sz="1200" dirty="0">
                  <a:solidFill>
                    <a:srgbClr val="FF636C"/>
                  </a:solidFill>
                  <a:latin typeface="Montserrat"/>
                  <a:ea typeface="Montserrat"/>
                  <a:cs typeface="Montserrat"/>
                  <a:sym typeface="Montserrat"/>
                </a:rPr>
                <a:t>βητούν παρωχημένα πρότυπα, υπερασπίζονται την κοινωνική δικαιοσύνη, την περιβαλλοντική βιωσιμότητα και την πολιτική μεταρρύθμιση μέσω του ακτιβισμού, απαιτώντας λογοδοσία από τους ηγέτες τους.</a:t>
              </a:r>
              <a:endParaRPr sz="1200" dirty="0">
                <a:solidFill>
                  <a:srgbClr val="FF636C"/>
                </a:solidFill>
                <a:latin typeface="Montserrat"/>
                <a:ea typeface="Montserrat"/>
                <a:cs typeface="Montserrat"/>
                <a:sym typeface="Montserrat"/>
              </a:endParaRPr>
            </a:p>
          </p:txBody>
        </p:sp>
      </p:grpSp>
      <p:sp>
        <p:nvSpPr>
          <p:cNvPr id="5" name="Google Shape;639;p26">
            <a:extLst>
              <a:ext uri="{FF2B5EF4-FFF2-40B4-BE49-F238E27FC236}">
                <a16:creationId xmlns:a16="http://schemas.microsoft.com/office/drawing/2014/main" id="{849B3EBC-B70F-135A-6C37-CBAB801E8D29}"/>
              </a:ext>
            </a:extLst>
          </p:cNvPr>
          <p:cNvSpPr txBox="1"/>
          <p:nvPr/>
        </p:nvSpPr>
        <p:spPr>
          <a:xfrm>
            <a:off x="1923198" y="3511996"/>
            <a:ext cx="1710006"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dirty="0" err="1">
                <a:solidFill>
                  <a:srgbClr val="FF636C"/>
                </a:solidFill>
                <a:latin typeface="Montserrat"/>
                <a:ea typeface="Montserrat"/>
                <a:cs typeface="Montserrat"/>
                <a:sym typeface="Montserrat"/>
              </a:rPr>
              <a:t>Προώθηση</a:t>
            </a:r>
            <a:r>
              <a:rPr lang="en-US" sz="1600" b="1" dirty="0">
                <a:solidFill>
                  <a:srgbClr val="FF636C"/>
                </a:solidFill>
                <a:latin typeface="Montserrat"/>
                <a:ea typeface="Montserrat"/>
                <a:cs typeface="Montserrat"/>
                <a:sym typeface="Montserrat"/>
              </a:rPr>
              <a:t> </a:t>
            </a:r>
            <a:r>
              <a:rPr lang="en-US" sz="1600" b="1" dirty="0" err="1">
                <a:solidFill>
                  <a:srgbClr val="FF636C"/>
                </a:solidFill>
                <a:latin typeface="Montserrat"/>
                <a:ea typeface="Montserrat"/>
                <a:cs typeface="Montserrat"/>
                <a:sym typeface="Montserrat"/>
              </a:rPr>
              <a:t>της</a:t>
            </a:r>
            <a:r>
              <a:rPr lang="en-US" sz="1600" b="1" dirty="0">
                <a:solidFill>
                  <a:srgbClr val="FF636C"/>
                </a:solidFill>
                <a:latin typeface="Montserrat"/>
                <a:ea typeface="Montserrat"/>
                <a:cs typeface="Montserrat"/>
                <a:sym typeface="Montserrat"/>
              </a:rPr>
              <a:t> </a:t>
            </a:r>
            <a:r>
              <a:rPr lang="en-US" sz="1600" b="1" dirty="0" err="1">
                <a:solidFill>
                  <a:srgbClr val="FF636C"/>
                </a:solidFill>
                <a:latin typeface="Montserrat"/>
                <a:ea typeface="Montserrat"/>
                <a:cs typeface="Montserrat"/>
                <a:sym typeface="Montserrat"/>
              </a:rPr>
              <a:t>κοινωνικής</a:t>
            </a:r>
            <a:r>
              <a:rPr lang="en-US" sz="1600" b="1" dirty="0">
                <a:solidFill>
                  <a:srgbClr val="FF636C"/>
                </a:solidFill>
                <a:latin typeface="Montserrat"/>
                <a:ea typeface="Montserrat"/>
                <a:cs typeface="Montserrat"/>
                <a:sym typeface="Montserrat"/>
              </a:rPr>
              <a:t> α</a:t>
            </a:r>
            <a:r>
              <a:rPr lang="en-US" sz="1600" b="1" dirty="0" err="1">
                <a:solidFill>
                  <a:srgbClr val="FF636C"/>
                </a:solidFill>
                <a:latin typeface="Montserrat"/>
                <a:ea typeface="Montserrat"/>
                <a:cs typeface="Montserrat"/>
                <a:sym typeface="Montserrat"/>
              </a:rPr>
              <a:t>λλ</a:t>
            </a:r>
            <a:r>
              <a:rPr lang="en-US" sz="1600" b="1" dirty="0">
                <a:solidFill>
                  <a:srgbClr val="FF636C"/>
                </a:solidFill>
                <a:latin typeface="Montserrat"/>
                <a:ea typeface="Montserrat"/>
                <a:cs typeface="Montserrat"/>
                <a:sym typeface="Montserrat"/>
              </a:rPr>
              <a:t>αγής και της συνηγορίας</a:t>
            </a:r>
            <a:endParaRPr sz="1600" b="1" dirty="0">
              <a:solidFill>
                <a:srgbClr val="FF636C"/>
              </a:solidFill>
              <a:latin typeface="Montserrat"/>
              <a:ea typeface="Montserrat"/>
              <a:cs typeface="Montserrat"/>
              <a:sym typeface="Montserrat"/>
            </a:endParaRPr>
          </a:p>
        </p:txBody>
      </p:sp>
      <p:sp>
        <p:nvSpPr>
          <p:cNvPr id="6" name="Google Shape;644;p26">
            <a:extLst>
              <a:ext uri="{FF2B5EF4-FFF2-40B4-BE49-F238E27FC236}">
                <a16:creationId xmlns:a16="http://schemas.microsoft.com/office/drawing/2014/main" id="{FCE65565-4439-81A2-8D22-A0071E8CE6B5}"/>
              </a:ext>
            </a:extLst>
          </p:cNvPr>
          <p:cNvSpPr txBox="1"/>
          <p:nvPr/>
        </p:nvSpPr>
        <p:spPr>
          <a:xfrm rot="-5400000">
            <a:off x="-550598" y="4607664"/>
            <a:ext cx="3776978" cy="369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Montserrat"/>
                <a:ea typeface="Montserrat"/>
                <a:cs typeface="Montserrat"/>
                <a:sym typeface="Montserrat"/>
              </a:rPr>
              <a:t>Ο ΡΟΛΟΣ ΣΑΣ</a:t>
            </a:r>
            <a:endParaRPr/>
          </a:p>
        </p:txBody>
      </p:sp>
      <p:pic>
        <p:nvPicPr>
          <p:cNvPr id="7" name="Google Shape;646;p26" descr="Uma imagem com Gráficos, design&#10;&#10;Descrição gerada automaticamente">
            <a:extLst>
              <a:ext uri="{FF2B5EF4-FFF2-40B4-BE49-F238E27FC236}">
                <a16:creationId xmlns:a16="http://schemas.microsoft.com/office/drawing/2014/main" id="{D9FCB22B-9FCC-4864-E79B-43AD81BD9390}"/>
              </a:ext>
            </a:extLst>
          </p:cNvPr>
          <p:cNvPicPr preferRelativeResize="0"/>
          <p:nvPr/>
        </p:nvPicPr>
        <p:blipFill rotWithShape="1">
          <a:blip r:embed="rId7">
            <a:alphaModFix/>
          </a:blip>
          <a:srcRect/>
          <a:stretch/>
        </p:blipFill>
        <p:spPr>
          <a:xfrm>
            <a:off x="2202620" y="2383802"/>
            <a:ext cx="1135131" cy="791032"/>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73"/>
        <p:cNvGrpSpPr/>
        <p:nvPr/>
      </p:nvGrpSpPr>
      <p:grpSpPr>
        <a:xfrm>
          <a:off x="0" y="0"/>
          <a:ext cx="0" cy="0"/>
          <a:chOff x="0" y="0"/>
          <a:chExt cx="0" cy="0"/>
        </a:xfrm>
      </p:grpSpPr>
      <p:sp>
        <p:nvSpPr>
          <p:cNvPr id="674" name="Google Shape;674;p28"/>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7" name="Google Shape;677;p28"/>
          <p:cNvSpPr/>
          <p:nvPr/>
        </p:nvSpPr>
        <p:spPr>
          <a:xfrm>
            <a:off x="3948874" y="1581798"/>
            <a:ext cx="2070036" cy="6437737"/>
          </a:xfrm>
          <a:prstGeom prst="roundRect">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678" name="Google Shape;678;p28"/>
          <p:cNvGrpSpPr/>
          <p:nvPr/>
        </p:nvGrpSpPr>
        <p:grpSpPr>
          <a:xfrm>
            <a:off x="6173091" y="1581798"/>
            <a:ext cx="2070036" cy="6437737"/>
            <a:chOff x="6173091" y="1581798"/>
            <a:chExt cx="2070036" cy="6437737"/>
          </a:xfrm>
        </p:grpSpPr>
        <p:sp>
          <p:nvSpPr>
            <p:cNvPr id="679" name="Google Shape;679;p28"/>
            <p:cNvSpPr/>
            <p:nvPr/>
          </p:nvSpPr>
          <p:spPr>
            <a:xfrm>
              <a:off x="6173091" y="1581798"/>
              <a:ext cx="2070036" cy="6437737"/>
            </a:xfrm>
            <a:prstGeom prst="roundRect">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680" name="Google Shape;680;p28" descr="Debate de ideias com preenchimento sólido"/>
            <p:cNvPicPr preferRelativeResize="0"/>
            <p:nvPr/>
          </p:nvPicPr>
          <p:blipFill rotWithShape="1">
            <a:blip r:embed="rId3">
              <a:alphaModFix/>
            </a:blip>
            <a:srcRect/>
            <a:stretch/>
          </p:blipFill>
          <p:spPr>
            <a:xfrm>
              <a:off x="6693967" y="2265177"/>
              <a:ext cx="1028281" cy="1028281"/>
            </a:xfrm>
            <a:prstGeom prst="rect">
              <a:avLst/>
            </a:prstGeom>
            <a:noFill/>
            <a:ln>
              <a:noFill/>
            </a:ln>
          </p:spPr>
        </p:pic>
        <p:sp>
          <p:nvSpPr>
            <p:cNvPr id="681" name="Google Shape;681;p28"/>
            <p:cNvSpPr txBox="1"/>
            <p:nvPr/>
          </p:nvSpPr>
          <p:spPr>
            <a:xfrm>
              <a:off x="6286683" y="4389454"/>
              <a:ext cx="1900800" cy="2308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FF636C"/>
                  </a:solidFill>
                  <a:latin typeface="Montserrat"/>
                  <a:ea typeface="Montserrat"/>
                  <a:cs typeface="Montserrat"/>
                  <a:sym typeface="Montserrat"/>
                </a:rPr>
                <a:t>Συμμετέχοντας στην κοινωνική επιχειρηματικότητα και σε κοινοτικά έργα, οι νέοι δημιουργούν καινοτόμες λύσεις για τοπικές προκλήσεις, προωθώντας προσεγγίσεις διακυβέρνησης χωρίς αποκλεισμούς και «από τη βάση προς την κορυφή» (αγγ. “bottom up”).</a:t>
              </a:r>
              <a:endParaRPr sz="1200">
                <a:solidFill>
                  <a:srgbClr val="FF636C"/>
                </a:solidFill>
                <a:latin typeface="Montserrat"/>
                <a:ea typeface="Montserrat"/>
                <a:cs typeface="Montserrat"/>
                <a:sym typeface="Montserrat"/>
              </a:endParaRPr>
            </a:p>
          </p:txBody>
        </p:sp>
      </p:grpSp>
      <p:sp>
        <p:nvSpPr>
          <p:cNvPr id="682" name="Google Shape;682;p28"/>
          <p:cNvSpPr/>
          <p:nvPr/>
        </p:nvSpPr>
        <p:spPr>
          <a:xfrm>
            <a:off x="8397308" y="3639699"/>
            <a:ext cx="2070036" cy="6437737"/>
          </a:xfrm>
          <a:prstGeom prst="roundRect">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684" name="Google Shape;684;p28" descr="Aperto de mão com preenchimento sólido"/>
          <p:cNvPicPr preferRelativeResize="0"/>
          <p:nvPr/>
        </p:nvPicPr>
        <p:blipFill rotWithShape="1">
          <a:blip r:embed="rId4">
            <a:alphaModFix/>
          </a:blip>
          <a:srcRect/>
          <a:stretch/>
        </p:blipFill>
        <p:spPr>
          <a:xfrm>
            <a:off x="8813702" y="4182042"/>
            <a:ext cx="1237247" cy="1237247"/>
          </a:xfrm>
          <a:prstGeom prst="rect">
            <a:avLst/>
          </a:prstGeom>
          <a:noFill/>
          <a:ln>
            <a:noFill/>
          </a:ln>
        </p:spPr>
      </p:pic>
      <p:pic>
        <p:nvPicPr>
          <p:cNvPr id="686" name="Google Shape;686;p28" descr="Uma imagem com Gráficos, símbolo, clipart, design&#10;&#10;Descrição gerada automaticamente"/>
          <p:cNvPicPr preferRelativeResize="0"/>
          <p:nvPr/>
        </p:nvPicPr>
        <p:blipFill rotWithShape="1">
          <a:blip r:embed="rId5">
            <a:alphaModFix/>
          </a:blip>
          <a:srcRect/>
          <a:stretch/>
        </p:blipFill>
        <p:spPr>
          <a:xfrm>
            <a:off x="4555686" y="2287970"/>
            <a:ext cx="856410" cy="927778"/>
          </a:xfrm>
          <a:prstGeom prst="rect">
            <a:avLst/>
          </a:prstGeom>
          <a:noFill/>
          <a:ln>
            <a:noFill/>
          </a:ln>
        </p:spPr>
      </p:pic>
      <p:sp>
        <p:nvSpPr>
          <p:cNvPr id="688" name="Google Shape;688;p28"/>
          <p:cNvSpPr txBox="1"/>
          <p:nvPr/>
        </p:nvSpPr>
        <p:spPr>
          <a:xfrm>
            <a:off x="4134075" y="4656154"/>
            <a:ext cx="1691014" cy="193899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FF636C"/>
                </a:solidFill>
                <a:latin typeface="Montserrat"/>
                <a:ea typeface="Montserrat"/>
                <a:cs typeface="Montserrat"/>
                <a:sym typeface="Montserrat"/>
              </a:rPr>
              <a:t>Η τεχνολογία και τα μέσα κοινωνικής δικτύωσης των νέων για την κινητοποίηση κινημάτων, την ευαισθητοποίηση και την προώθηση πολιτικών χωρίς αποκλεισμούς σε παγκόσμια κλίμακα.</a:t>
            </a:r>
            <a:endParaRPr sz="1200">
              <a:solidFill>
                <a:srgbClr val="FF636C"/>
              </a:solidFill>
              <a:latin typeface="Montserrat"/>
              <a:ea typeface="Montserrat"/>
              <a:cs typeface="Montserrat"/>
              <a:sym typeface="Montserrat"/>
            </a:endParaRPr>
          </a:p>
        </p:txBody>
      </p:sp>
      <p:sp>
        <p:nvSpPr>
          <p:cNvPr id="689" name="Google Shape;689;p28"/>
          <p:cNvSpPr txBox="1"/>
          <p:nvPr/>
        </p:nvSpPr>
        <p:spPr>
          <a:xfrm>
            <a:off x="4134075" y="3511996"/>
            <a:ext cx="1728997" cy="107721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a:solidFill>
                  <a:srgbClr val="FF636C"/>
                </a:solidFill>
                <a:latin typeface="Montserrat"/>
                <a:ea typeface="Montserrat"/>
                <a:cs typeface="Montserrat"/>
                <a:sym typeface="Montserrat"/>
              </a:rPr>
              <a:t>Αξιοποίηση της τεχνολογίας για μαζική κινητοποίηση</a:t>
            </a:r>
            <a:endParaRPr sz="1600" b="1">
              <a:solidFill>
                <a:srgbClr val="FF636C"/>
              </a:solidFill>
              <a:latin typeface="Montserrat"/>
              <a:ea typeface="Montserrat"/>
              <a:cs typeface="Montserrat"/>
              <a:sym typeface="Montserrat"/>
            </a:endParaRPr>
          </a:p>
        </p:txBody>
      </p:sp>
      <p:sp>
        <p:nvSpPr>
          <p:cNvPr id="691" name="Google Shape;691;p28"/>
          <p:cNvSpPr txBox="1"/>
          <p:nvPr/>
        </p:nvSpPr>
        <p:spPr>
          <a:xfrm>
            <a:off x="8513311" y="5549447"/>
            <a:ext cx="1907196"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a:solidFill>
                  <a:srgbClr val="FF636C"/>
                </a:solidFill>
                <a:latin typeface="Montserrat"/>
                <a:ea typeface="Montserrat"/>
                <a:cs typeface="Montserrat"/>
                <a:sym typeface="Montserrat"/>
              </a:rPr>
              <a:t>Ενεργός συμμετοχή παρά τα εμπόδια</a:t>
            </a:r>
            <a:endParaRPr sz="1600" b="1">
              <a:solidFill>
                <a:srgbClr val="FF636C"/>
              </a:solidFill>
              <a:latin typeface="Montserrat"/>
              <a:ea typeface="Montserrat"/>
              <a:cs typeface="Montserrat"/>
              <a:sym typeface="Montserrat"/>
            </a:endParaRPr>
          </a:p>
        </p:txBody>
      </p:sp>
      <p:sp>
        <p:nvSpPr>
          <p:cNvPr id="692" name="Google Shape;692;p28"/>
          <p:cNvSpPr txBox="1"/>
          <p:nvPr/>
        </p:nvSpPr>
        <p:spPr>
          <a:xfrm>
            <a:off x="6257309" y="3511996"/>
            <a:ext cx="1868400" cy="831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a:solidFill>
                  <a:srgbClr val="FF636C"/>
                </a:solidFill>
                <a:latin typeface="Montserrat"/>
                <a:ea typeface="Montserrat"/>
                <a:cs typeface="Montserrat"/>
                <a:sym typeface="Montserrat"/>
              </a:rPr>
              <a:t>Καινοτόμες λύσεις και κοινοτικές πρωτοβουλίες</a:t>
            </a:r>
            <a:endParaRPr sz="1600" b="1">
              <a:solidFill>
                <a:srgbClr val="FF636C"/>
              </a:solidFill>
              <a:latin typeface="Montserrat"/>
              <a:ea typeface="Montserrat"/>
              <a:cs typeface="Montserrat"/>
              <a:sym typeface="Montserrat"/>
            </a:endParaRPr>
          </a:p>
        </p:txBody>
      </p:sp>
      <p:grpSp>
        <p:nvGrpSpPr>
          <p:cNvPr id="2" name="Google Shape;631;p26">
            <a:extLst>
              <a:ext uri="{FF2B5EF4-FFF2-40B4-BE49-F238E27FC236}">
                <a16:creationId xmlns:a16="http://schemas.microsoft.com/office/drawing/2014/main" id="{0F09CC13-8FE8-6F91-44C8-8D6D802B7E09}"/>
              </a:ext>
            </a:extLst>
          </p:cNvPr>
          <p:cNvGrpSpPr/>
          <p:nvPr/>
        </p:nvGrpSpPr>
        <p:grpSpPr>
          <a:xfrm>
            <a:off x="1724657" y="1581798"/>
            <a:ext cx="2070036" cy="6437737"/>
            <a:chOff x="1724657" y="1581798"/>
            <a:chExt cx="2070036" cy="6437737"/>
          </a:xfrm>
        </p:grpSpPr>
        <p:sp>
          <p:nvSpPr>
            <p:cNvPr id="3" name="Google Shape;632;p26">
              <a:extLst>
                <a:ext uri="{FF2B5EF4-FFF2-40B4-BE49-F238E27FC236}">
                  <a16:creationId xmlns:a16="http://schemas.microsoft.com/office/drawing/2014/main" id="{4CBE608C-98DA-CABE-2B04-384D717C9515}"/>
                </a:ext>
              </a:extLst>
            </p:cNvPr>
            <p:cNvSpPr/>
            <p:nvPr/>
          </p:nvSpPr>
          <p:spPr>
            <a:xfrm>
              <a:off x="1724657" y="1581798"/>
              <a:ext cx="2070036" cy="6437737"/>
            </a:xfrm>
            <a:prstGeom prst="roundRect">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 name="Google Shape;633;p26">
              <a:extLst>
                <a:ext uri="{FF2B5EF4-FFF2-40B4-BE49-F238E27FC236}">
                  <a16:creationId xmlns:a16="http://schemas.microsoft.com/office/drawing/2014/main" id="{05CCBF6F-5D4B-1B58-4C3C-24BE69FD939B}"/>
                </a:ext>
              </a:extLst>
            </p:cNvPr>
            <p:cNvSpPr txBox="1"/>
            <p:nvPr/>
          </p:nvSpPr>
          <p:spPr>
            <a:xfrm>
              <a:off x="1832975" y="4540854"/>
              <a:ext cx="1872300" cy="19395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dirty="0" err="1">
                  <a:solidFill>
                    <a:srgbClr val="FF636C"/>
                  </a:solidFill>
                  <a:latin typeface="Montserrat"/>
                  <a:ea typeface="Montserrat"/>
                  <a:cs typeface="Montserrat"/>
                  <a:sym typeface="Montserrat"/>
                </a:rPr>
                <a:t>Οι</a:t>
              </a:r>
              <a:r>
                <a:rPr lang="en-US" sz="1200" dirty="0">
                  <a:solidFill>
                    <a:srgbClr val="FF636C"/>
                  </a:solidFill>
                  <a:latin typeface="Montserrat"/>
                  <a:ea typeface="Montserrat"/>
                  <a:cs typeface="Montserrat"/>
                  <a:sym typeface="Montserrat"/>
                </a:rPr>
                <a:t> </a:t>
              </a:r>
              <a:r>
                <a:rPr lang="en-US" sz="1200" dirty="0" err="1">
                  <a:solidFill>
                    <a:srgbClr val="FF636C"/>
                  </a:solidFill>
                  <a:latin typeface="Montserrat"/>
                  <a:ea typeface="Montserrat"/>
                  <a:cs typeface="Montserrat"/>
                  <a:sym typeface="Montserrat"/>
                </a:rPr>
                <a:t>νέοι</a:t>
              </a:r>
              <a:r>
                <a:rPr lang="en-US" sz="1200" dirty="0">
                  <a:solidFill>
                    <a:srgbClr val="FF636C"/>
                  </a:solidFill>
                  <a:latin typeface="Montserrat"/>
                  <a:ea typeface="Montserrat"/>
                  <a:cs typeface="Montserrat"/>
                  <a:sym typeface="Montserrat"/>
                </a:rPr>
                <a:t> α</a:t>
              </a:r>
              <a:r>
                <a:rPr lang="en-US" sz="1200" dirty="0" err="1">
                  <a:solidFill>
                    <a:srgbClr val="FF636C"/>
                  </a:solidFill>
                  <a:latin typeface="Montserrat"/>
                  <a:ea typeface="Montserrat"/>
                  <a:cs typeface="Montserrat"/>
                  <a:sym typeface="Montserrat"/>
                </a:rPr>
                <a:t>μφισ</a:t>
              </a:r>
              <a:r>
                <a:rPr lang="en-US" sz="1200" dirty="0">
                  <a:solidFill>
                    <a:srgbClr val="FF636C"/>
                  </a:solidFill>
                  <a:latin typeface="Montserrat"/>
                  <a:ea typeface="Montserrat"/>
                  <a:cs typeface="Montserrat"/>
                  <a:sym typeface="Montserrat"/>
                </a:rPr>
                <a:t>βητούν παρωχημένα πρότυπα, υπερασπίζονται την κοινωνική δικαιοσύνη, την περιβαλλοντική βιωσιμότητα και την πολιτική μεταρρύθμιση μέσω του ακτιβισμού, απαιτώντας λογοδοσία από τους ηγέτες τους.</a:t>
              </a:r>
              <a:endParaRPr sz="1200" dirty="0">
                <a:solidFill>
                  <a:srgbClr val="FF636C"/>
                </a:solidFill>
                <a:latin typeface="Montserrat"/>
                <a:ea typeface="Montserrat"/>
                <a:cs typeface="Montserrat"/>
                <a:sym typeface="Montserrat"/>
              </a:endParaRPr>
            </a:p>
          </p:txBody>
        </p:sp>
      </p:grpSp>
      <p:sp>
        <p:nvSpPr>
          <p:cNvPr id="5" name="Google Shape;639;p26">
            <a:extLst>
              <a:ext uri="{FF2B5EF4-FFF2-40B4-BE49-F238E27FC236}">
                <a16:creationId xmlns:a16="http://schemas.microsoft.com/office/drawing/2014/main" id="{52CDC043-DCCF-A76B-18D6-2FC74A73A8B0}"/>
              </a:ext>
            </a:extLst>
          </p:cNvPr>
          <p:cNvSpPr txBox="1"/>
          <p:nvPr/>
        </p:nvSpPr>
        <p:spPr>
          <a:xfrm>
            <a:off x="1923198" y="3511996"/>
            <a:ext cx="1710006"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dirty="0" err="1">
                <a:solidFill>
                  <a:srgbClr val="FF636C"/>
                </a:solidFill>
                <a:latin typeface="Montserrat"/>
                <a:ea typeface="Montserrat"/>
                <a:cs typeface="Montserrat"/>
                <a:sym typeface="Montserrat"/>
              </a:rPr>
              <a:t>Προώθηση</a:t>
            </a:r>
            <a:r>
              <a:rPr lang="en-US" sz="1600" b="1" dirty="0">
                <a:solidFill>
                  <a:srgbClr val="FF636C"/>
                </a:solidFill>
                <a:latin typeface="Montserrat"/>
                <a:ea typeface="Montserrat"/>
                <a:cs typeface="Montserrat"/>
                <a:sym typeface="Montserrat"/>
              </a:rPr>
              <a:t> </a:t>
            </a:r>
            <a:r>
              <a:rPr lang="en-US" sz="1600" b="1" dirty="0" err="1">
                <a:solidFill>
                  <a:srgbClr val="FF636C"/>
                </a:solidFill>
                <a:latin typeface="Montserrat"/>
                <a:ea typeface="Montserrat"/>
                <a:cs typeface="Montserrat"/>
                <a:sym typeface="Montserrat"/>
              </a:rPr>
              <a:t>της</a:t>
            </a:r>
            <a:r>
              <a:rPr lang="en-US" sz="1600" b="1" dirty="0">
                <a:solidFill>
                  <a:srgbClr val="FF636C"/>
                </a:solidFill>
                <a:latin typeface="Montserrat"/>
                <a:ea typeface="Montserrat"/>
                <a:cs typeface="Montserrat"/>
                <a:sym typeface="Montserrat"/>
              </a:rPr>
              <a:t> </a:t>
            </a:r>
            <a:r>
              <a:rPr lang="en-US" sz="1600" b="1" dirty="0" err="1">
                <a:solidFill>
                  <a:srgbClr val="FF636C"/>
                </a:solidFill>
                <a:latin typeface="Montserrat"/>
                <a:ea typeface="Montserrat"/>
                <a:cs typeface="Montserrat"/>
                <a:sym typeface="Montserrat"/>
              </a:rPr>
              <a:t>κοινωνικής</a:t>
            </a:r>
            <a:r>
              <a:rPr lang="en-US" sz="1600" b="1" dirty="0">
                <a:solidFill>
                  <a:srgbClr val="FF636C"/>
                </a:solidFill>
                <a:latin typeface="Montserrat"/>
                <a:ea typeface="Montserrat"/>
                <a:cs typeface="Montserrat"/>
                <a:sym typeface="Montserrat"/>
              </a:rPr>
              <a:t> α</a:t>
            </a:r>
            <a:r>
              <a:rPr lang="en-US" sz="1600" b="1" dirty="0" err="1">
                <a:solidFill>
                  <a:srgbClr val="FF636C"/>
                </a:solidFill>
                <a:latin typeface="Montserrat"/>
                <a:ea typeface="Montserrat"/>
                <a:cs typeface="Montserrat"/>
                <a:sym typeface="Montserrat"/>
              </a:rPr>
              <a:t>λλ</a:t>
            </a:r>
            <a:r>
              <a:rPr lang="en-US" sz="1600" b="1" dirty="0">
                <a:solidFill>
                  <a:srgbClr val="FF636C"/>
                </a:solidFill>
                <a:latin typeface="Montserrat"/>
                <a:ea typeface="Montserrat"/>
                <a:cs typeface="Montserrat"/>
                <a:sym typeface="Montserrat"/>
              </a:rPr>
              <a:t>αγής και της συνηγορίας</a:t>
            </a:r>
            <a:endParaRPr sz="1600" b="1" dirty="0">
              <a:solidFill>
                <a:srgbClr val="FF636C"/>
              </a:solidFill>
              <a:latin typeface="Montserrat"/>
              <a:ea typeface="Montserrat"/>
              <a:cs typeface="Montserrat"/>
              <a:sym typeface="Montserrat"/>
            </a:endParaRPr>
          </a:p>
        </p:txBody>
      </p:sp>
      <p:sp>
        <p:nvSpPr>
          <p:cNvPr id="6" name="Google Shape;644;p26">
            <a:extLst>
              <a:ext uri="{FF2B5EF4-FFF2-40B4-BE49-F238E27FC236}">
                <a16:creationId xmlns:a16="http://schemas.microsoft.com/office/drawing/2014/main" id="{5FFEFA59-7FC1-E43D-4B75-53E1369B4020}"/>
              </a:ext>
            </a:extLst>
          </p:cNvPr>
          <p:cNvSpPr txBox="1"/>
          <p:nvPr/>
        </p:nvSpPr>
        <p:spPr>
          <a:xfrm rot="-5400000">
            <a:off x="-550598" y="4607664"/>
            <a:ext cx="3776978" cy="369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Montserrat"/>
                <a:ea typeface="Montserrat"/>
                <a:cs typeface="Montserrat"/>
                <a:sym typeface="Montserrat"/>
              </a:rPr>
              <a:t>Ο ΡΟΛΟΣ ΣΑΣ</a:t>
            </a:r>
            <a:endParaRPr/>
          </a:p>
        </p:txBody>
      </p:sp>
      <p:pic>
        <p:nvPicPr>
          <p:cNvPr id="7" name="Google Shape;646;p26" descr="Uma imagem com Gráficos, design&#10;&#10;Descrição gerada automaticamente">
            <a:extLst>
              <a:ext uri="{FF2B5EF4-FFF2-40B4-BE49-F238E27FC236}">
                <a16:creationId xmlns:a16="http://schemas.microsoft.com/office/drawing/2014/main" id="{1DE0B077-E111-D37D-6B65-405E2E72B4D6}"/>
              </a:ext>
            </a:extLst>
          </p:cNvPr>
          <p:cNvPicPr preferRelativeResize="0"/>
          <p:nvPr/>
        </p:nvPicPr>
        <p:blipFill rotWithShape="1">
          <a:blip r:embed="rId6">
            <a:alphaModFix/>
          </a:blip>
          <a:srcRect/>
          <a:stretch/>
        </p:blipFill>
        <p:spPr>
          <a:xfrm>
            <a:off x="2202620" y="2383802"/>
            <a:ext cx="1135131" cy="791032"/>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96"/>
        <p:cNvGrpSpPr/>
        <p:nvPr/>
      </p:nvGrpSpPr>
      <p:grpSpPr>
        <a:xfrm>
          <a:off x="0" y="0"/>
          <a:ext cx="0" cy="0"/>
          <a:chOff x="0" y="0"/>
          <a:chExt cx="0" cy="0"/>
        </a:xfrm>
      </p:grpSpPr>
      <p:sp>
        <p:nvSpPr>
          <p:cNvPr id="697" name="Google Shape;697;p29"/>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698" name="Google Shape;698;p29"/>
          <p:cNvPicPr preferRelativeResize="0"/>
          <p:nvPr/>
        </p:nvPicPr>
        <p:blipFill rotWithShape="1">
          <a:blip r:embed="rId3">
            <a:alphaModFix/>
          </a:blip>
          <a:srcRect/>
          <a:stretch/>
        </p:blipFill>
        <p:spPr>
          <a:xfrm>
            <a:off x="291101" y="200025"/>
            <a:ext cx="609599" cy="523623"/>
          </a:xfrm>
          <a:prstGeom prst="rect">
            <a:avLst/>
          </a:prstGeom>
          <a:noFill/>
          <a:ln>
            <a:noFill/>
          </a:ln>
        </p:spPr>
      </p:pic>
      <p:sp>
        <p:nvSpPr>
          <p:cNvPr id="700" name="Google Shape;700;p29"/>
          <p:cNvSpPr/>
          <p:nvPr/>
        </p:nvSpPr>
        <p:spPr>
          <a:xfrm>
            <a:off x="3948874" y="1581798"/>
            <a:ext cx="2070036" cy="6437737"/>
          </a:xfrm>
          <a:prstGeom prst="roundRect">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1" name="Google Shape;701;p29"/>
          <p:cNvSpPr/>
          <p:nvPr/>
        </p:nvSpPr>
        <p:spPr>
          <a:xfrm>
            <a:off x="6173091" y="1581798"/>
            <a:ext cx="2070036" cy="6437737"/>
          </a:xfrm>
          <a:prstGeom prst="roundRect">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2" name="Google Shape;702;p29"/>
          <p:cNvSpPr txBox="1"/>
          <p:nvPr/>
        </p:nvSpPr>
        <p:spPr>
          <a:xfrm>
            <a:off x="6273859" y="3511996"/>
            <a:ext cx="1868495" cy="107721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a:solidFill>
                  <a:srgbClr val="FF636C"/>
                </a:solidFill>
                <a:latin typeface="Montserrat"/>
                <a:ea typeface="Montserrat"/>
                <a:cs typeface="Montserrat"/>
                <a:sym typeface="Montserrat"/>
              </a:rPr>
              <a:t>Καινοτόμες λύσεις και κοινοτικές πρωτοβουλίες</a:t>
            </a:r>
            <a:endParaRPr sz="1600" b="1">
              <a:solidFill>
                <a:srgbClr val="FF636C"/>
              </a:solidFill>
              <a:latin typeface="Montserrat"/>
              <a:ea typeface="Montserrat"/>
              <a:cs typeface="Montserrat"/>
              <a:sym typeface="Montserrat"/>
            </a:endParaRPr>
          </a:p>
        </p:txBody>
      </p:sp>
      <p:pic>
        <p:nvPicPr>
          <p:cNvPr id="703" name="Google Shape;703;p29" descr="Debate de ideias com preenchimento sólido"/>
          <p:cNvPicPr preferRelativeResize="0"/>
          <p:nvPr/>
        </p:nvPicPr>
        <p:blipFill rotWithShape="1">
          <a:blip r:embed="rId4">
            <a:alphaModFix/>
          </a:blip>
          <a:srcRect/>
          <a:stretch/>
        </p:blipFill>
        <p:spPr>
          <a:xfrm>
            <a:off x="6693967" y="2265177"/>
            <a:ext cx="1028281" cy="1028281"/>
          </a:xfrm>
          <a:prstGeom prst="rect">
            <a:avLst/>
          </a:prstGeom>
          <a:noFill/>
          <a:ln>
            <a:noFill/>
          </a:ln>
        </p:spPr>
      </p:pic>
      <p:sp>
        <p:nvSpPr>
          <p:cNvPr id="704" name="Google Shape;704;p29"/>
          <p:cNvSpPr/>
          <p:nvPr/>
        </p:nvSpPr>
        <p:spPr>
          <a:xfrm>
            <a:off x="8397308" y="1581798"/>
            <a:ext cx="2070036" cy="6437737"/>
          </a:xfrm>
          <a:prstGeom prst="roundRect">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5" name="Google Shape;705;p29"/>
          <p:cNvSpPr txBox="1"/>
          <p:nvPr/>
        </p:nvSpPr>
        <p:spPr>
          <a:xfrm>
            <a:off x="8505825" y="3564543"/>
            <a:ext cx="1907196"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a:solidFill>
                  <a:srgbClr val="FF636C"/>
                </a:solidFill>
                <a:latin typeface="Montserrat"/>
                <a:ea typeface="Montserrat"/>
                <a:cs typeface="Montserrat"/>
                <a:sym typeface="Montserrat"/>
              </a:rPr>
              <a:t>Ενεργός συμμετοχή παρά τα εμπόδια</a:t>
            </a:r>
            <a:endParaRPr sz="1600" b="1">
              <a:solidFill>
                <a:srgbClr val="FF636C"/>
              </a:solidFill>
              <a:latin typeface="Montserrat"/>
              <a:ea typeface="Montserrat"/>
              <a:cs typeface="Montserrat"/>
              <a:sym typeface="Montserrat"/>
            </a:endParaRPr>
          </a:p>
        </p:txBody>
      </p:sp>
      <p:sp>
        <p:nvSpPr>
          <p:cNvPr id="706" name="Google Shape;706;p29"/>
          <p:cNvSpPr txBox="1"/>
          <p:nvPr/>
        </p:nvSpPr>
        <p:spPr>
          <a:xfrm>
            <a:off x="8397325" y="4395550"/>
            <a:ext cx="2070000" cy="28629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FF636C"/>
                </a:solidFill>
                <a:latin typeface="Montserrat"/>
                <a:ea typeface="Montserrat"/>
                <a:cs typeface="Montserrat"/>
                <a:sym typeface="Montserrat"/>
              </a:rPr>
              <a:t>Αν και συχνά έχουν περιορισμένη πρόσβαση στη διαμόρφωση επίσημων πολιτικών, οι νέοι εξακολουθούν να ασχολούνται έντονα με τις αστικές υποθέσεις, τη δικαιοσύνη και την ισότητα μέσω διαμαρτυριών, εκστρατειών στα μέσα ενημέρωσης και μέσω αυτοοργανωμένης έρευνας για να επηρεάσουν τις πολιτικές και συμβάλουν στην προώθηση της κοινωνικής αλλαγής.</a:t>
            </a:r>
            <a:endParaRPr sz="1200">
              <a:solidFill>
                <a:srgbClr val="FF636C"/>
              </a:solidFill>
              <a:latin typeface="Montserrat"/>
              <a:ea typeface="Montserrat"/>
              <a:cs typeface="Montserrat"/>
              <a:sym typeface="Montserrat"/>
            </a:endParaRPr>
          </a:p>
        </p:txBody>
      </p:sp>
      <p:pic>
        <p:nvPicPr>
          <p:cNvPr id="708" name="Google Shape;708;p29" descr="Aperto de mão com preenchimento sólido"/>
          <p:cNvPicPr preferRelativeResize="0"/>
          <p:nvPr/>
        </p:nvPicPr>
        <p:blipFill rotWithShape="1">
          <a:blip r:embed="rId5">
            <a:alphaModFix/>
          </a:blip>
          <a:srcRect/>
          <a:stretch/>
        </p:blipFill>
        <p:spPr>
          <a:xfrm>
            <a:off x="8813700" y="2121128"/>
            <a:ext cx="1237247" cy="1237247"/>
          </a:xfrm>
          <a:prstGeom prst="rect">
            <a:avLst/>
          </a:prstGeom>
          <a:noFill/>
          <a:ln>
            <a:noFill/>
          </a:ln>
        </p:spPr>
      </p:pic>
      <p:pic>
        <p:nvPicPr>
          <p:cNvPr id="710" name="Google Shape;710;p29" descr="Uma imagem com Gráficos, símbolo, clipart, design&#10;&#10;Descrição gerada automaticamente"/>
          <p:cNvPicPr preferRelativeResize="0"/>
          <p:nvPr/>
        </p:nvPicPr>
        <p:blipFill rotWithShape="1">
          <a:blip r:embed="rId6">
            <a:alphaModFix/>
          </a:blip>
          <a:srcRect/>
          <a:stretch/>
        </p:blipFill>
        <p:spPr>
          <a:xfrm>
            <a:off x="4555686" y="2287970"/>
            <a:ext cx="856410" cy="927778"/>
          </a:xfrm>
          <a:prstGeom prst="rect">
            <a:avLst/>
          </a:prstGeom>
          <a:noFill/>
          <a:ln>
            <a:noFill/>
          </a:ln>
        </p:spPr>
      </p:pic>
      <p:sp>
        <p:nvSpPr>
          <p:cNvPr id="712" name="Google Shape;712;p29"/>
          <p:cNvSpPr txBox="1"/>
          <p:nvPr/>
        </p:nvSpPr>
        <p:spPr>
          <a:xfrm>
            <a:off x="4134075" y="4656154"/>
            <a:ext cx="1691014" cy="193899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FF636C"/>
                </a:solidFill>
                <a:latin typeface="Montserrat"/>
                <a:ea typeface="Montserrat"/>
                <a:cs typeface="Montserrat"/>
                <a:sym typeface="Montserrat"/>
              </a:rPr>
              <a:t>Η τεχνολογία και τα μέσα κοινωνικής δικτύωσης των νέων για την κινητοποίηση κινημάτων, την ευαισθητοποίηση και την προώθηση πολιτικών χωρίς αποκλεισμούς σε παγκόσμια κλίμακα.</a:t>
            </a:r>
            <a:endParaRPr sz="1200">
              <a:solidFill>
                <a:srgbClr val="FF636C"/>
              </a:solidFill>
              <a:latin typeface="Montserrat"/>
              <a:ea typeface="Montserrat"/>
              <a:cs typeface="Montserrat"/>
              <a:sym typeface="Montserrat"/>
            </a:endParaRPr>
          </a:p>
        </p:txBody>
      </p:sp>
      <p:sp>
        <p:nvSpPr>
          <p:cNvPr id="713" name="Google Shape;713;p29"/>
          <p:cNvSpPr txBox="1"/>
          <p:nvPr/>
        </p:nvSpPr>
        <p:spPr>
          <a:xfrm>
            <a:off x="4134075" y="3511996"/>
            <a:ext cx="1728997" cy="107721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a:solidFill>
                  <a:srgbClr val="FF636C"/>
                </a:solidFill>
                <a:latin typeface="Montserrat"/>
                <a:ea typeface="Montserrat"/>
                <a:cs typeface="Montserrat"/>
                <a:sym typeface="Montserrat"/>
              </a:rPr>
              <a:t>Αξιοποίηση της τεχνολογίας για μαζική κινητοποίηση</a:t>
            </a:r>
            <a:endParaRPr sz="1600" b="1">
              <a:solidFill>
                <a:srgbClr val="FF636C"/>
              </a:solidFill>
              <a:latin typeface="Montserrat"/>
              <a:ea typeface="Montserrat"/>
              <a:cs typeface="Montserrat"/>
              <a:sym typeface="Montserrat"/>
            </a:endParaRPr>
          </a:p>
        </p:txBody>
      </p:sp>
      <p:sp>
        <p:nvSpPr>
          <p:cNvPr id="715" name="Google Shape;715;p29"/>
          <p:cNvSpPr txBox="1"/>
          <p:nvPr/>
        </p:nvSpPr>
        <p:spPr>
          <a:xfrm>
            <a:off x="6257708" y="4404579"/>
            <a:ext cx="1900800" cy="23088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None/>
            </a:pPr>
            <a:r>
              <a:rPr lang="en-US" sz="1200">
                <a:solidFill>
                  <a:srgbClr val="FF636C"/>
                </a:solidFill>
                <a:latin typeface="Montserrat"/>
                <a:ea typeface="Montserrat"/>
                <a:cs typeface="Montserrat"/>
                <a:sym typeface="Montserrat"/>
              </a:rPr>
              <a:t>Συμμετέχοντας στην κοινωνική επιχειρηματικότητα και σε κοινοτικά έργα, οι νέοι δημιουργούν καινοτόμες λύσεις για τοπικές προκλήσεις, προωθώντας προσεγγίσεις διακυβέρνησης χωρίς αποκλεισμούς και «από τη βάση προς την κορυφή» (αγγ. “bottom up”).</a:t>
            </a:r>
            <a:endParaRPr sz="1200">
              <a:solidFill>
                <a:srgbClr val="FF636C"/>
              </a:solidFill>
              <a:latin typeface="Montserrat"/>
              <a:ea typeface="Montserrat"/>
              <a:cs typeface="Montserrat"/>
              <a:sym typeface="Montserrat"/>
            </a:endParaRPr>
          </a:p>
        </p:txBody>
      </p:sp>
      <p:grpSp>
        <p:nvGrpSpPr>
          <p:cNvPr id="2" name="Google Shape;631;p26">
            <a:extLst>
              <a:ext uri="{FF2B5EF4-FFF2-40B4-BE49-F238E27FC236}">
                <a16:creationId xmlns:a16="http://schemas.microsoft.com/office/drawing/2014/main" id="{900A55DE-A72D-CEBC-8B56-D67A9E0353A2}"/>
              </a:ext>
            </a:extLst>
          </p:cNvPr>
          <p:cNvGrpSpPr/>
          <p:nvPr/>
        </p:nvGrpSpPr>
        <p:grpSpPr>
          <a:xfrm>
            <a:off x="1724657" y="1581798"/>
            <a:ext cx="2070036" cy="6437737"/>
            <a:chOff x="1724657" y="1581798"/>
            <a:chExt cx="2070036" cy="6437737"/>
          </a:xfrm>
        </p:grpSpPr>
        <p:sp>
          <p:nvSpPr>
            <p:cNvPr id="3" name="Google Shape;632;p26">
              <a:extLst>
                <a:ext uri="{FF2B5EF4-FFF2-40B4-BE49-F238E27FC236}">
                  <a16:creationId xmlns:a16="http://schemas.microsoft.com/office/drawing/2014/main" id="{C216E7B8-1617-DCE0-9621-36D2BA982CB1}"/>
                </a:ext>
              </a:extLst>
            </p:cNvPr>
            <p:cNvSpPr/>
            <p:nvPr/>
          </p:nvSpPr>
          <p:spPr>
            <a:xfrm>
              <a:off x="1724657" y="1581798"/>
              <a:ext cx="2070036" cy="6437737"/>
            </a:xfrm>
            <a:prstGeom prst="roundRect">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 name="Google Shape;633;p26">
              <a:extLst>
                <a:ext uri="{FF2B5EF4-FFF2-40B4-BE49-F238E27FC236}">
                  <a16:creationId xmlns:a16="http://schemas.microsoft.com/office/drawing/2014/main" id="{3CE90A22-3D5E-BC03-0EF3-51EF6BDF76BD}"/>
                </a:ext>
              </a:extLst>
            </p:cNvPr>
            <p:cNvSpPr txBox="1"/>
            <p:nvPr/>
          </p:nvSpPr>
          <p:spPr>
            <a:xfrm>
              <a:off x="1832975" y="4540854"/>
              <a:ext cx="1872300" cy="19395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dirty="0" err="1">
                  <a:solidFill>
                    <a:srgbClr val="FF636C"/>
                  </a:solidFill>
                  <a:latin typeface="Montserrat"/>
                  <a:ea typeface="Montserrat"/>
                  <a:cs typeface="Montserrat"/>
                  <a:sym typeface="Montserrat"/>
                </a:rPr>
                <a:t>Οι</a:t>
              </a:r>
              <a:r>
                <a:rPr lang="en-US" sz="1200" dirty="0">
                  <a:solidFill>
                    <a:srgbClr val="FF636C"/>
                  </a:solidFill>
                  <a:latin typeface="Montserrat"/>
                  <a:ea typeface="Montserrat"/>
                  <a:cs typeface="Montserrat"/>
                  <a:sym typeface="Montserrat"/>
                </a:rPr>
                <a:t> </a:t>
              </a:r>
              <a:r>
                <a:rPr lang="en-US" sz="1200" dirty="0" err="1">
                  <a:solidFill>
                    <a:srgbClr val="FF636C"/>
                  </a:solidFill>
                  <a:latin typeface="Montserrat"/>
                  <a:ea typeface="Montserrat"/>
                  <a:cs typeface="Montserrat"/>
                  <a:sym typeface="Montserrat"/>
                </a:rPr>
                <a:t>νέοι</a:t>
              </a:r>
              <a:r>
                <a:rPr lang="en-US" sz="1200" dirty="0">
                  <a:solidFill>
                    <a:srgbClr val="FF636C"/>
                  </a:solidFill>
                  <a:latin typeface="Montserrat"/>
                  <a:ea typeface="Montserrat"/>
                  <a:cs typeface="Montserrat"/>
                  <a:sym typeface="Montserrat"/>
                </a:rPr>
                <a:t> α</a:t>
              </a:r>
              <a:r>
                <a:rPr lang="en-US" sz="1200" dirty="0" err="1">
                  <a:solidFill>
                    <a:srgbClr val="FF636C"/>
                  </a:solidFill>
                  <a:latin typeface="Montserrat"/>
                  <a:ea typeface="Montserrat"/>
                  <a:cs typeface="Montserrat"/>
                  <a:sym typeface="Montserrat"/>
                </a:rPr>
                <a:t>μφισ</a:t>
              </a:r>
              <a:r>
                <a:rPr lang="en-US" sz="1200" dirty="0">
                  <a:solidFill>
                    <a:srgbClr val="FF636C"/>
                  </a:solidFill>
                  <a:latin typeface="Montserrat"/>
                  <a:ea typeface="Montserrat"/>
                  <a:cs typeface="Montserrat"/>
                  <a:sym typeface="Montserrat"/>
                </a:rPr>
                <a:t>βητούν παρωχημένα πρότυπα, υπερασπίζονται την κοινωνική δικαιοσύνη, την περιβαλλοντική βιωσιμότητα και την πολιτική μεταρρύθμιση μέσω του ακτιβισμού, απαιτώντας λογοδοσία από τους ηγέτες τους.</a:t>
              </a:r>
              <a:endParaRPr sz="1200" dirty="0">
                <a:solidFill>
                  <a:srgbClr val="FF636C"/>
                </a:solidFill>
                <a:latin typeface="Montserrat"/>
                <a:ea typeface="Montserrat"/>
                <a:cs typeface="Montserrat"/>
                <a:sym typeface="Montserrat"/>
              </a:endParaRPr>
            </a:p>
          </p:txBody>
        </p:sp>
      </p:grpSp>
      <p:sp>
        <p:nvSpPr>
          <p:cNvPr id="5" name="Google Shape;639;p26">
            <a:extLst>
              <a:ext uri="{FF2B5EF4-FFF2-40B4-BE49-F238E27FC236}">
                <a16:creationId xmlns:a16="http://schemas.microsoft.com/office/drawing/2014/main" id="{3E6B2DFB-CAA5-003E-35BB-0800E79EFC0F}"/>
              </a:ext>
            </a:extLst>
          </p:cNvPr>
          <p:cNvSpPr txBox="1"/>
          <p:nvPr/>
        </p:nvSpPr>
        <p:spPr>
          <a:xfrm>
            <a:off x="1923198" y="3511996"/>
            <a:ext cx="1710006"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dirty="0" err="1">
                <a:solidFill>
                  <a:srgbClr val="FF636C"/>
                </a:solidFill>
                <a:latin typeface="Montserrat"/>
                <a:ea typeface="Montserrat"/>
                <a:cs typeface="Montserrat"/>
                <a:sym typeface="Montserrat"/>
              </a:rPr>
              <a:t>Προώθηση</a:t>
            </a:r>
            <a:r>
              <a:rPr lang="en-US" sz="1600" b="1" dirty="0">
                <a:solidFill>
                  <a:srgbClr val="FF636C"/>
                </a:solidFill>
                <a:latin typeface="Montserrat"/>
                <a:ea typeface="Montserrat"/>
                <a:cs typeface="Montserrat"/>
                <a:sym typeface="Montserrat"/>
              </a:rPr>
              <a:t> </a:t>
            </a:r>
            <a:r>
              <a:rPr lang="en-US" sz="1600" b="1" dirty="0" err="1">
                <a:solidFill>
                  <a:srgbClr val="FF636C"/>
                </a:solidFill>
                <a:latin typeface="Montserrat"/>
                <a:ea typeface="Montserrat"/>
                <a:cs typeface="Montserrat"/>
                <a:sym typeface="Montserrat"/>
              </a:rPr>
              <a:t>της</a:t>
            </a:r>
            <a:r>
              <a:rPr lang="en-US" sz="1600" b="1" dirty="0">
                <a:solidFill>
                  <a:srgbClr val="FF636C"/>
                </a:solidFill>
                <a:latin typeface="Montserrat"/>
                <a:ea typeface="Montserrat"/>
                <a:cs typeface="Montserrat"/>
                <a:sym typeface="Montserrat"/>
              </a:rPr>
              <a:t> </a:t>
            </a:r>
            <a:r>
              <a:rPr lang="en-US" sz="1600" b="1" dirty="0" err="1">
                <a:solidFill>
                  <a:srgbClr val="FF636C"/>
                </a:solidFill>
                <a:latin typeface="Montserrat"/>
                <a:ea typeface="Montserrat"/>
                <a:cs typeface="Montserrat"/>
                <a:sym typeface="Montserrat"/>
              </a:rPr>
              <a:t>κοινωνικής</a:t>
            </a:r>
            <a:r>
              <a:rPr lang="en-US" sz="1600" b="1" dirty="0">
                <a:solidFill>
                  <a:srgbClr val="FF636C"/>
                </a:solidFill>
                <a:latin typeface="Montserrat"/>
                <a:ea typeface="Montserrat"/>
                <a:cs typeface="Montserrat"/>
                <a:sym typeface="Montserrat"/>
              </a:rPr>
              <a:t> α</a:t>
            </a:r>
            <a:r>
              <a:rPr lang="en-US" sz="1600" b="1" dirty="0" err="1">
                <a:solidFill>
                  <a:srgbClr val="FF636C"/>
                </a:solidFill>
                <a:latin typeface="Montserrat"/>
                <a:ea typeface="Montserrat"/>
                <a:cs typeface="Montserrat"/>
                <a:sym typeface="Montserrat"/>
              </a:rPr>
              <a:t>λλ</a:t>
            </a:r>
            <a:r>
              <a:rPr lang="en-US" sz="1600" b="1" dirty="0">
                <a:solidFill>
                  <a:srgbClr val="FF636C"/>
                </a:solidFill>
                <a:latin typeface="Montserrat"/>
                <a:ea typeface="Montserrat"/>
                <a:cs typeface="Montserrat"/>
                <a:sym typeface="Montserrat"/>
              </a:rPr>
              <a:t>αγής και της συνηγορίας</a:t>
            </a:r>
            <a:endParaRPr sz="1600" b="1" dirty="0">
              <a:solidFill>
                <a:srgbClr val="FF636C"/>
              </a:solidFill>
              <a:latin typeface="Montserrat"/>
              <a:ea typeface="Montserrat"/>
              <a:cs typeface="Montserrat"/>
              <a:sym typeface="Montserrat"/>
            </a:endParaRPr>
          </a:p>
        </p:txBody>
      </p:sp>
      <p:sp>
        <p:nvSpPr>
          <p:cNvPr id="6" name="Google Shape;644;p26">
            <a:extLst>
              <a:ext uri="{FF2B5EF4-FFF2-40B4-BE49-F238E27FC236}">
                <a16:creationId xmlns:a16="http://schemas.microsoft.com/office/drawing/2014/main" id="{9442BBB3-9CA2-A84A-E0B6-EF8525C73AAF}"/>
              </a:ext>
            </a:extLst>
          </p:cNvPr>
          <p:cNvSpPr txBox="1"/>
          <p:nvPr/>
        </p:nvSpPr>
        <p:spPr>
          <a:xfrm rot="-5400000">
            <a:off x="-550598" y="4607664"/>
            <a:ext cx="3776978" cy="369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Montserrat"/>
                <a:ea typeface="Montserrat"/>
                <a:cs typeface="Montserrat"/>
                <a:sym typeface="Montserrat"/>
              </a:rPr>
              <a:t>Ο ΡΟΛΟΣ ΣΑΣ</a:t>
            </a:r>
            <a:endParaRPr/>
          </a:p>
        </p:txBody>
      </p:sp>
      <p:pic>
        <p:nvPicPr>
          <p:cNvPr id="7" name="Google Shape;646;p26" descr="Uma imagem com Gráficos, design&#10;&#10;Descrição gerada automaticamente">
            <a:extLst>
              <a:ext uri="{FF2B5EF4-FFF2-40B4-BE49-F238E27FC236}">
                <a16:creationId xmlns:a16="http://schemas.microsoft.com/office/drawing/2014/main" id="{CC0068B7-3659-3264-F494-6592DDB1269E}"/>
              </a:ext>
            </a:extLst>
          </p:cNvPr>
          <p:cNvPicPr preferRelativeResize="0"/>
          <p:nvPr/>
        </p:nvPicPr>
        <p:blipFill rotWithShape="1">
          <a:blip r:embed="rId7">
            <a:alphaModFix/>
          </a:blip>
          <a:srcRect/>
          <a:stretch/>
        </p:blipFill>
        <p:spPr>
          <a:xfrm>
            <a:off x="2202620" y="2383802"/>
            <a:ext cx="1135131" cy="791032"/>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p:cNvPicPr preferRelativeResize="0"/>
          <p:nvPr/>
        </p:nvPicPr>
        <p:blipFill rotWithShape="1">
          <a:blip r:embed="rId3">
            <a:alphaModFix/>
          </a:blip>
          <a:srcRect t="70" b="1"/>
          <a:stretch/>
        </p:blipFill>
        <p:spPr>
          <a:xfrm>
            <a:off x="-1" y="0"/>
            <a:ext cx="12192000" cy="6858000"/>
          </a:xfrm>
          <a:prstGeom prst="rect">
            <a:avLst/>
          </a:prstGeom>
          <a:noFill/>
          <a:ln>
            <a:noFill/>
          </a:ln>
        </p:spPr>
      </p:pic>
      <p:pic>
        <p:nvPicPr>
          <p:cNvPr id="121" name="Google Shape;121;p3"/>
          <p:cNvPicPr preferRelativeResize="0"/>
          <p:nvPr/>
        </p:nvPicPr>
        <p:blipFill rotWithShape="1">
          <a:blip r:embed="rId4">
            <a:alphaModFix/>
          </a:blip>
          <a:srcRect/>
          <a:stretch/>
        </p:blipFill>
        <p:spPr>
          <a:xfrm>
            <a:off x="291101" y="200025"/>
            <a:ext cx="609599" cy="523623"/>
          </a:xfrm>
          <a:prstGeom prst="rect">
            <a:avLst/>
          </a:prstGeom>
          <a:noFill/>
          <a:ln>
            <a:noFill/>
          </a:ln>
        </p:spPr>
      </p:pic>
      <p:sp>
        <p:nvSpPr>
          <p:cNvPr id="122" name="Google Shape;122;p3"/>
          <p:cNvSpPr txBox="1"/>
          <p:nvPr/>
        </p:nvSpPr>
        <p:spPr>
          <a:xfrm>
            <a:off x="2810539" y="1136747"/>
            <a:ext cx="6570900" cy="15699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200" b="0">
                <a:solidFill>
                  <a:schemeClr val="lt1"/>
                </a:solidFill>
                <a:latin typeface="Montserrat"/>
                <a:ea typeface="Montserrat"/>
                <a:cs typeface="Montserrat"/>
                <a:sym typeface="Montserrat"/>
              </a:rPr>
              <a:t>01.</a:t>
            </a:r>
            <a:endParaRPr/>
          </a:p>
          <a:p>
            <a:pPr marL="0" marR="0" lvl="0" indent="0" algn="ctr" rtl="0">
              <a:lnSpc>
                <a:spcPct val="100000"/>
              </a:lnSpc>
              <a:spcBef>
                <a:spcPts val="0"/>
              </a:spcBef>
              <a:spcAft>
                <a:spcPts val="0"/>
              </a:spcAft>
              <a:buNone/>
            </a:pPr>
            <a:r>
              <a:rPr lang="en-US" sz="3200" b="0">
                <a:solidFill>
                  <a:schemeClr val="lt1"/>
                </a:solidFill>
                <a:latin typeface="Montserrat"/>
                <a:ea typeface="Montserrat"/>
                <a:cs typeface="Montserrat"/>
                <a:sym typeface="Montserrat"/>
              </a:rPr>
              <a:t>ΤΙ ΑΝΤΙΠΡΟΣΩΠΕ</a:t>
            </a:r>
            <a:r>
              <a:rPr lang="en-US" sz="3200">
                <a:solidFill>
                  <a:schemeClr val="lt1"/>
                </a:solidFill>
                <a:latin typeface="Montserrat"/>
                <a:ea typeface="Montserrat"/>
                <a:cs typeface="Montserrat"/>
                <a:sym typeface="Montserrat"/>
              </a:rPr>
              <a:t>Υ</a:t>
            </a:r>
            <a:r>
              <a:rPr lang="en-US" sz="3200" b="0">
                <a:solidFill>
                  <a:schemeClr val="lt1"/>
                </a:solidFill>
                <a:latin typeface="Montserrat"/>
                <a:ea typeface="Montserrat"/>
                <a:cs typeface="Montserrat"/>
                <a:sym typeface="Montserrat"/>
              </a:rPr>
              <a:t>ΟΥΝ ΟΙ Π</a:t>
            </a:r>
            <a:r>
              <a:rPr lang="en-US" sz="3200">
                <a:solidFill>
                  <a:schemeClr val="lt1"/>
                </a:solidFill>
                <a:latin typeface="Montserrat"/>
                <a:ea typeface="Montserrat"/>
                <a:cs typeface="Montserrat"/>
                <a:sym typeface="Montserrat"/>
              </a:rPr>
              <a:t>Ο</a:t>
            </a:r>
            <a:r>
              <a:rPr lang="en-US" sz="3200" b="0">
                <a:solidFill>
                  <a:schemeClr val="lt1"/>
                </a:solidFill>
                <a:latin typeface="Montserrat"/>
                <a:ea typeface="Montserrat"/>
                <a:cs typeface="Montserrat"/>
                <a:sym typeface="Montserrat"/>
              </a:rPr>
              <a:t>ΛΕΙΣ;</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19"/>
        <p:cNvGrpSpPr/>
        <p:nvPr/>
      </p:nvGrpSpPr>
      <p:grpSpPr>
        <a:xfrm>
          <a:off x="0" y="0"/>
          <a:ext cx="0" cy="0"/>
          <a:chOff x="0" y="0"/>
          <a:chExt cx="0" cy="0"/>
        </a:xfrm>
      </p:grpSpPr>
      <p:pic>
        <p:nvPicPr>
          <p:cNvPr id="720" name="Google Shape;720;p30"/>
          <p:cNvPicPr preferRelativeResize="0"/>
          <p:nvPr/>
        </p:nvPicPr>
        <p:blipFill rotWithShape="1">
          <a:blip r:embed="rId3">
            <a:alphaModFix/>
          </a:blip>
          <a:srcRect t="70" b="1"/>
          <a:stretch/>
        </p:blipFill>
        <p:spPr>
          <a:xfrm>
            <a:off x="-1" y="0"/>
            <a:ext cx="12192000" cy="6858000"/>
          </a:xfrm>
          <a:prstGeom prst="rect">
            <a:avLst/>
          </a:prstGeom>
          <a:noFill/>
          <a:ln>
            <a:noFill/>
          </a:ln>
        </p:spPr>
      </p:pic>
      <p:pic>
        <p:nvPicPr>
          <p:cNvPr id="721" name="Google Shape;721;p30"/>
          <p:cNvPicPr preferRelativeResize="0"/>
          <p:nvPr/>
        </p:nvPicPr>
        <p:blipFill rotWithShape="1">
          <a:blip r:embed="rId4">
            <a:alphaModFix/>
          </a:blip>
          <a:srcRect/>
          <a:stretch/>
        </p:blipFill>
        <p:spPr>
          <a:xfrm>
            <a:off x="291101" y="200025"/>
            <a:ext cx="609599" cy="523623"/>
          </a:xfrm>
          <a:prstGeom prst="rect">
            <a:avLst/>
          </a:prstGeom>
          <a:noFill/>
          <a:ln>
            <a:noFill/>
          </a:ln>
        </p:spPr>
      </p:pic>
      <p:sp>
        <p:nvSpPr>
          <p:cNvPr id="722" name="Google Shape;722;p30"/>
          <p:cNvSpPr txBox="1"/>
          <p:nvPr/>
        </p:nvSpPr>
        <p:spPr>
          <a:xfrm>
            <a:off x="2144857" y="1033653"/>
            <a:ext cx="7902300" cy="15699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200" b="0">
                <a:solidFill>
                  <a:schemeClr val="lt1"/>
                </a:solidFill>
                <a:latin typeface="Montserrat"/>
                <a:ea typeface="Montserrat"/>
                <a:cs typeface="Montserrat"/>
                <a:sym typeface="Montserrat"/>
              </a:rPr>
              <a:t>05.</a:t>
            </a:r>
            <a:endParaRPr/>
          </a:p>
          <a:p>
            <a:pPr marL="0" marR="0" lvl="0" indent="0" algn="ctr" rtl="0">
              <a:lnSpc>
                <a:spcPct val="100000"/>
              </a:lnSpc>
              <a:spcBef>
                <a:spcPts val="0"/>
              </a:spcBef>
              <a:spcAft>
                <a:spcPts val="0"/>
              </a:spcAft>
              <a:buNone/>
            </a:pPr>
            <a:r>
              <a:rPr lang="en-US" sz="3200" b="0">
                <a:solidFill>
                  <a:schemeClr val="lt1"/>
                </a:solidFill>
                <a:latin typeface="Montserrat"/>
                <a:ea typeface="Montserrat"/>
                <a:cs typeface="Montserrat"/>
                <a:sym typeface="Montserrat"/>
              </a:rPr>
              <a:t>Π</a:t>
            </a:r>
            <a:r>
              <a:rPr lang="en-US" sz="3200">
                <a:solidFill>
                  <a:schemeClr val="lt1"/>
                </a:solidFill>
                <a:latin typeface="Montserrat"/>
                <a:ea typeface="Montserrat"/>
                <a:cs typeface="Montserrat"/>
                <a:sym typeface="Montserrat"/>
              </a:rPr>
              <a:t>ΡΟΓΡΑΜΜΑ ΠΑΙΧΝΙΔΟΠΟΙΗΜΕΝΗΣ ΜΑΘΗΣΗΣ</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726"/>
        <p:cNvGrpSpPr/>
        <p:nvPr/>
      </p:nvGrpSpPr>
      <p:grpSpPr>
        <a:xfrm>
          <a:off x="0" y="0"/>
          <a:ext cx="0" cy="0"/>
          <a:chOff x="0" y="0"/>
          <a:chExt cx="0" cy="0"/>
        </a:xfrm>
      </p:grpSpPr>
      <p:pic>
        <p:nvPicPr>
          <p:cNvPr id="727" name="Google Shape;727;p31"/>
          <p:cNvPicPr preferRelativeResize="0"/>
          <p:nvPr/>
        </p:nvPicPr>
        <p:blipFill rotWithShape="1">
          <a:blip r:embed="rId3">
            <a:alphaModFix/>
          </a:blip>
          <a:srcRect/>
          <a:stretch/>
        </p:blipFill>
        <p:spPr>
          <a:xfrm>
            <a:off x="0" y="0"/>
            <a:ext cx="12192000" cy="6858000"/>
          </a:xfrm>
          <a:prstGeom prst="rect">
            <a:avLst/>
          </a:prstGeom>
          <a:noFill/>
          <a:ln>
            <a:noFill/>
          </a:ln>
        </p:spPr>
      </p:pic>
      <p:pic>
        <p:nvPicPr>
          <p:cNvPr id="728" name="Google Shape;728;p31"/>
          <p:cNvPicPr preferRelativeResize="0"/>
          <p:nvPr/>
        </p:nvPicPr>
        <p:blipFill rotWithShape="1">
          <a:blip r:embed="rId4">
            <a:alphaModFix/>
          </a:blip>
          <a:srcRect/>
          <a:stretch/>
        </p:blipFill>
        <p:spPr>
          <a:xfrm>
            <a:off x="291101" y="200025"/>
            <a:ext cx="609599" cy="523623"/>
          </a:xfrm>
          <a:prstGeom prst="rect">
            <a:avLst/>
          </a:prstGeom>
          <a:noFill/>
          <a:ln>
            <a:noFill/>
          </a:ln>
        </p:spPr>
      </p:pic>
      <p:sp>
        <p:nvSpPr>
          <p:cNvPr id="729" name="Google Shape;729;p31"/>
          <p:cNvSpPr txBox="1"/>
          <p:nvPr/>
        </p:nvSpPr>
        <p:spPr>
          <a:xfrm>
            <a:off x="2144856" y="1344089"/>
            <a:ext cx="7902300" cy="554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000">
                <a:solidFill>
                  <a:srgbClr val="FF636C"/>
                </a:solidFill>
                <a:latin typeface="Montserrat SemiBold"/>
                <a:ea typeface="Montserrat SemiBold"/>
                <a:cs typeface="Montserrat SemiBold"/>
                <a:sym typeface="Montserrat SemiBold"/>
              </a:rPr>
              <a:t>ΠΕΡΙ ΤΙΝΟΣ ΠΡΟΚΕΙΤΑΙ</a:t>
            </a:r>
            <a:r>
              <a:rPr lang="en-US" sz="3000" b="0">
                <a:solidFill>
                  <a:srgbClr val="FF636C"/>
                </a:solidFill>
                <a:latin typeface="Montserrat SemiBold"/>
                <a:ea typeface="Montserrat SemiBold"/>
                <a:cs typeface="Montserrat SemiBold"/>
                <a:sym typeface="Montserrat SemiBold"/>
              </a:rPr>
              <a:t>;</a:t>
            </a:r>
            <a:endParaRPr sz="1200"/>
          </a:p>
        </p:txBody>
      </p:sp>
      <p:sp>
        <p:nvSpPr>
          <p:cNvPr id="730" name="Google Shape;730;p31"/>
          <p:cNvSpPr txBox="1"/>
          <p:nvPr/>
        </p:nvSpPr>
        <p:spPr>
          <a:xfrm>
            <a:off x="3810690" y="2319431"/>
            <a:ext cx="4679400" cy="831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rgbClr val="FF636C"/>
                </a:solidFill>
                <a:latin typeface="Montserrat"/>
                <a:ea typeface="Montserrat"/>
                <a:cs typeface="Montserrat"/>
                <a:sym typeface="Montserrat"/>
              </a:rPr>
              <a:t>Πρόγραμμα μη τυπικής εκπαίδευσης βασισμένο σε μια μεθοδολογική προσέγγιση με εστίαση στο στοιχείο της παιχνιδοποίησης.</a:t>
            </a:r>
            <a:endParaRPr sz="1600">
              <a:solidFill>
                <a:srgbClr val="FF636C"/>
              </a:solidFill>
              <a:latin typeface="Montserrat"/>
              <a:ea typeface="Montserrat"/>
              <a:cs typeface="Montserrat"/>
              <a:sym typeface="Montserrat"/>
            </a:endParaRPr>
          </a:p>
        </p:txBody>
      </p:sp>
      <p:sp>
        <p:nvSpPr>
          <p:cNvPr id="731" name="Google Shape;731;p31"/>
          <p:cNvSpPr txBox="1"/>
          <p:nvPr/>
        </p:nvSpPr>
        <p:spPr>
          <a:xfrm>
            <a:off x="3588207" y="3540995"/>
            <a:ext cx="5124451"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rgbClr val="FF636C"/>
                </a:solidFill>
                <a:latin typeface="Montserrat"/>
                <a:ea typeface="Montserrat"/>
                <a:cs typeface="Montserrat"/>
                <a:sym typeface="Montserrat"/>
              </a:rPr>
              <a:t>Διαδραστικό κοινωνικό δίκτυο στο οποίο μπορείτε να μοιραστείτε τις ιδέες σας όσον αφορά τον αστικό σχεδιασμό με γνώμονα το φύλο.</a:t>
            </a:r>
            <a:endParaRPr sz="1600">
              <a:solidFill>
                <a:srgbClr val="FF636C"/>
              </a:solidFill>
              <a:latin typeface="Montserrat"/>
              <a:ea typeface="Montserrat"/>
              <a:cs typeface="Montserrat"/>
              <a:sym typeface="Montserrat"/>
            </a:endParaRPr>
          </a:p>
        </p:txBody>
      </p:sp>
      <p:sp>
        <p:nvSpPr>
          <p:cNvPr id="732" name="Google Shape;732;p31"/>
          <p:cNvSpPr txBox="1"/>
          <p:nvPr/>
        </p:nvSpPr>
        <p:spPr>
          <a:xfrm>
            <a:off x="4095518" y="4842820"/>
            <a:ext cx="4001100" cy="1323600"/>
          </a:xfrm>
          <a:prstGeom prst="rect">
            <a:avLst/>
          </a:prstGeom>
          <a:noFill/>
          <a:ln>
            <a:noFill/>
          </a:ln>
        </p:spPr>
        <p:txBody>
          <a:bodyPr spcFirstLastPara="1" wrap="square" lIns="91425" tIns="45700" rIns="91425" bIns="45700" anchor="t" anchorCtr="0">
            <a:spAutoFit/>
          </a:bodyPr>
          <a:lstStyle/>
          <a:p>
            <a:pPr marL="457200" lvl="0" indent="0" algn="l" rtl="0">
              <a:spcBef>
                <a:spcPts val="0"/>
              </a:spcBef>
              <a:spcAft>
                <a:spcPts val="0"/>
              </a:spcAft>
              <a:buNone/>
            </a:pPr>
            <a:r>
              <a:rPr lang="en-US" sz="1600">
                <a:solidFill>
                  <a:srgbClr val="FF636C"/>
                </a:solidFill>
                <a:latin typeface="Montserrat"/>
                <a:ea typeface="Montserrat"/>
                <a:cs typeface="Montserrat"/>
                <a:sym typeface="Montserrat"/>
              </a:rPr>
              <a:t>Εργαλείο το οποίο προσομοιώνει εικονικά ένα αστικό περιβάλλον, και μέσω του οποίου μπορείτε να επηρεάσετε πραγματικά την πόλη με τις ενέργειές σας.</a:t>
            </a:r>
            <a:endParaRPr sz="1600">
              <a:solidFill>
                <a:srgbClr val="FF636C"/>
              </a:solidFill>
              <a:latin typeface="Montserrat"/>
              <a:ea typeface="Montserrat"/>
              <a:cs typeface="Montserrat"/>
              <a:sym typeface="Montserrat"/>
            </a:endParaRPr>
          </a:p>
        </p:txBody>
      </p:sp>
      <p:cxnSp>
        <p:nvCxnSpPr>
          <p:cNvPr id="733" name="Google Shape;733;p31"/>
          <p:cNvCxnSpPr/>
          <p:nvPr/>
        </p:nvCxnSpPr>
        <p:spPr>
          <a:xfrm>
            <a:off x="5717381" y="2216150"/>
            <a:ext cx="757238" cy="0"/>
          </a:xfrm>
          <a:prstGeom prst="straightConnector1">
            <a:avLst/>
          </a:prstGeom>
          <a:noFill/>
          <a:ln w="76200" cap="rnd" cmpd="sng">
            <a:solidFill>
              <a:srgbClr val="FF636C"/>
            </a:solidFill>
            <a:prstDash val="solid"/>
            <a:miter lim="800000"/>
            <a:headEnd type="none" w="sm" len="sm"/>
            <a:tailEnd type="none" w="sm" len="sm"/>
          </a:ln>
        </p:spPr>
      </p:cxnSp>
      <p:cxnSp>
        <p:nvCxnSpPr>
          <p:cNvPr id="734" name="Google Shape;734;p31"/>
          <p:cNvCxnSpPr/>
          <p:nvPr/>
        </p:nvCxnSpPr>
        <p:spPr>
          <a:xfrm>
            <a:off x="5717381" y="3429000"/>
            <a:ext cx="757238" cy="0"/>
          </a:xfrm>
          <a:prstGeom prst="straightConnector1">
            <a:avLst/>
          </a:prstGeom>
          <a:noFill/>
          <a:ln w="76200" cap="rnd" cmpd="sng">
            <a:solidFill>
              <a:srgbClr val="FF636C"/>
            </a:solidFill>
            <a:prstDash val="solid"/>
            <a:miter lim="800000"/>
            <a:headEnd type="none" w="sm" len="sm"/>
            <a:tailEnd type="none" w="sm" len="sm"/>
          </a:ln>
        </p:spPr>
      </p:cxnSp>
      <p:cxnSp>
        <p:nvCxnSpPr>
          <p:cNvPr id="735" name="Google Shape;735;p31"/>
          <p:cNvCxnSpPr/>
          <p:nvPr/>
        </p:nvCxnSpPr>
        <p:spPr>
          <a:xfrm>
            <a:off x="5717378" y="4743450"/>
            <a:ext cx="757238" cy="0"/>
          </a:xfrm>
          <a:prstGeom prst="straightConnector1">
            <a:avLst/>
          </a:prstGeom>
          <a:noFill/>
          <a:ln w="76200" cap="rnd" cmpd="sng">
            <a:solidFill>
              <a:srgbClr val="FF636C"/>
            </a:solidFill>
            <a:prstDash val="solid"/>
            <a:miter lim="800000"/>
            <a:headEnd type="none" w="sm" len="sm"/>
            <a:tailEnd type="none" w="sm" len="sm"/>
          </a:ln>
        </p:spPr>
      </p:cxn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739"/>
        <p:cNvGrpSpPr/>
        <p:nvPr/>
      </p:nvGrpSpPr>
      <p:grpSpPr>
        <a:xfrm>
          <a:off x="0" y="0"/>
          <a:ext cx="0" cy="0"/>
          <a:chOff x="0" y="0"/>
          <a:chExt cx="0" cy="0"/>
        </a:xfrm>
      </p:grpSpPr>
      <p:pic>
        <p:nvPicPr>
          <p:cNvPr id="740" name="Google Shape;740;p32"/>
          <p:cNvPicPr preferRelativeResize="0"/>
          <p:nvPr/>
        </p:nvPicPr>
        <p:blipFill rotWithShape="1">
          <a:blip r:embed="rId3">
            <a:alphaModFix/>
          </a:blip>
          <a:srcRect/>
          <a:stretch/>
        </p:blipFill>
        <p:spPr>
          <a:xfrm>
            <a:off x="62578" y="0"/>
            <a:ext cx="12129422" cy="6858000"/>
          </a:xfrm>
          <a:prstGeom prst="rect">
            <a:avLst/>
          </a:prstGeom>
          <a:noFill/>
          <a:ln>
            <a:noFill/>
          </a:ln>
        </p:spPr>
      </p:pic>
      <p:pic>
        <p:nvPicPr>
          <p:cNvPr id="741" name="Google Shape;741;p32"/>
          <p:cNvPicPr preferRelativeResize="0"/>
          <p:nvPr/>
        </p:nvPicPr>
        <p:blipFill rotWithShape="1">
          <a:blip r:embed="rId4">
            <a:alphaModFix/>
          </a:blip>
          <a:srcRect/>
          <a:stretch/>
        </p:blipFill>
        <p:spPr>
          <a:xfrm>
            <a:off x="291101" y="200025"/>
            <a:ext cx="609599" cy="523623"/>
          </a:xfrm>
          <a:prstGeom prst="rect">
            <a:avLst/>
          </a:prstGeom>
          <a:noFill/>
          <a:ln>
            <a:noFill/>
          </a:ln>
        </p:spPr>
      </p:pic>
      <p:sp>
        <p:nvSpPr>
          <p:cNvPr id="742" name="Google Shape;742;p32"/>
          <p:cNvSpPr txBox="1"/>
          <p:nvPr/>
        </p:nvSpPr>
        <p:spPr>
          <a:xfrm>
            <a:off x="2176146" y="992442"/>
            <a:ext cx="7902285"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200" b="0" dirty="0" err="1">
                <a:solidFill>
                  <a:srgbClr val="FF636C"/>
                </a:solidFill>
                <a:latin typeface="Montserrat SemiBold"/>
                <a:ea typeface="Montserrat SemiBold"/>
                <a:cs typeface="Montserrat SemiBold"/>
                <a:sym typeface="Montserrat SemiBold"/>
              </a:rPr>
              <a:t>Στόχος</a:t>
            </a:r>
            <a:endParaRPr dirty="0"/>
          </a:p>
        </p:txBody>
      </p:sp>
      <p:sp>
        <p:nvSpPr>
          <p:cNvPr id="743" name="Google Shape;743;p32"/>
          <p:cNvSpPr txBox="1"/>
          <p:nvPr/>
        </p:nvSpPr>
        <p:spPr>
          <a:xfrm>
            <a:off x="3891278" y="1725807"/>
            <a:ext cx="4660800" cy="9234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dirty="0" err="1">
                <a:solidFill>
                  <a:srgbClr val="FF636C"/>
                </a:solidFill>
                <a:latin typeface="Montserrat"/>
                <a:ea typeface="Montserrat"/>
                <a:cs typeface="Montserrat"/>
                <a:sym typeface="Montserrat"/>
              </a:rPr>
              <a:t>Συμ</a:t>
            </a:r>
            <a:r>
              <a:rPr lang="en-US" sz="1800" dirty="0" err="1">
                <a:solidFill>
                  <a:srgbClr val="FF636C"/>
                </a:solidFill>
                <a:latin typeface="Montserrat"/>
                <a:ea typeface="Montserrat"/>
                <a:cs typeface="Montserrat"/>
                <a:sym typeface="Montserrat"/>
              </a:rPr>
              <a:t>μετάσχετε</a:t>
            </a:r>
            <a:r>
              <a:rPr lang="en-US" sz="1800" b="0" dirty="0">
                <a:solidFill>
                  <a:srgbClr val="FF636C"/>
                </a:solidFill>
                <a:latin typeface="Montserrat"/>
                <a:ea typeface="Montserrat"/>
                <a:cs typeface="Montserrat"/>
                <a:sym typeface="Montserrat"/>
              </a:rPr>
              <a:t> και, </a:t>
            </a:r>
            <a:r>
              <a:rPr lang="en-US" sz="1800" dirty="0">
                <a:solidFill>
                  <a:srgbClr val="FF636C"/>
                </a:solidFill>
                <a:latin typeface="Montserrat"/>
                <a:ea typeface="Montserrat"/>
                <a:cs typeface="Montserrat"/>
                <a:sym typeface="Montserrat"/>
              </a:rPr>
              <a:t>κατ’ επ</a:t>
            </a:r>
            <a:r>
              <a:rPr lang="en-US" sz="1800" dirty="0" err="1">
                <a:solidFill>
                  <a:srgbClr val="FF636C"/>
                </a:solidFill>
                <a:latin typeface="Montserrat"/>
                <a:ea typeface="Montserrat"/>
                <a:cs typeface="Montserrat"/>
                <a:sym typeface="Montserrat"/>
              </a:rPr>
              <a:t>έκτ</a:t>
            </a:r>
            <a:r>
              <a:rPr lang="en-US" sz="1800" dirty="0">
                <a:solidFill>
                  <a:srgbClr val="FF636C"/>
                </a:solidFill>
                <a:latin typeface="Montserrat"/>
                <a:ea typeface="Montserrat"/>
                <a:cs typeface="Montserrat"/>
                <a:sym typeface="Montserrat"/>
              </a:rPr>
              <a:t>αση</a:t>
            </a:r>
            <a:r>
              <a:rPr lang="en-US" sz="1800" b="0" dirty="0">
                <a:solidFill>
                  <a:srgbClr val="FF636C"/>
                </a:solidFill>
                <a:latin typeface="Montserrat"/>
                <a:ea typeface="Montserrat"/>
                <a:cs typeface="Montserrat"/>
                <a:sym typeface="Montserrat"/>
              </a:rPr>
              <a:t>, </a:t>
            </a:r>
            <a:r>
              <a:rPr lang="en-US" sz="1800" dirty="0">
                <a:solidFill>
                  <a:srgbClr val="FF636C"/>
                </a:solidFill>
                <a:latin typeface="Montserrat"/>
                <a:ea typeface="Montserrat"/>
                <a:cs typeface="Montserrat"/>
                <a:sym typeface="Montserrat"/>
              </a:rPr>
              <a:t>διασφαλίστε την</a:t>
            </a:r>
            <a:r>
              <a:rPr lang="en-US" sz="1800" b="0" dirty="0">
                <a:solidFill>
                  <a:srgbClr val="FF636C"/>
                </a:solidFill>
                <a:latin typeface="Montserrat"/>
                <a:ea typeface="Montserrat"/>
                <a:cs typeface="Montserrat"/>
                <a:sym typeface="Montserrat"/>
              </a:rPr>
              <a:t> ποιότητα, τη</a:t>
            </a:r>
            <a:r>
              <a:rPr lang="en-US" sz="1800" dirty="0">
                <a:solidFill>
                  <a:srgbClr val="FF636C"/>
                </a:solidFill>
                <a:latin typeface="Montserrat"/>
                <a:ea typeface="Montserrat"/>
                <a:cs typeface="Montserrat"/>
                <a:sym typeface="Montserrat"/>
              </a:rPr>
              <a:t>ν</a:t>
            </a:r>
            <a:r>
              <a:rPr lang="en-US" sz="1800" b="0" dirty="0">
                <a:solidFill>
                  <a:srgbClr val="FF636C"/>
                </a:solidFill>
                <a:latin typeface="Montserrat"/>
                <a:ea typeface="Montserrat"/>
                <a:cs typeface="Montserrat"/>
                <a:sym typeface="Montserrat"/>
              </a:rPr>
              <a:t> </a:t>
            </a:r>
            <a:r>
              <a:rPr lang="en-US" sz="1800" dirty="0">
                <a:solidFill>
                  <a:srgbClr val="FF636C"/>
                </a:solidFill>
                <a:latin typeface="Montserrat"/>
                <a:ea typeface="Montserrat"/>
                <a:cs typeface="Montserrat"/>
                <a:sym typeface="Montserrat"/>
              </a:rPr>
              <a:t>συμπερίληψη </a:t>
            </a:r>
            <a:r>
              <a:rPr lang="en-US" sz="1800" b="0" dirty="0">
                <a:solidFill>
                  <a:srgbClr val="FF636C"/>
                </a:solidFill>
                <a:latin typeface="Montserrat"/>
                <a:ea typeface="Montserrat"/>
                <a:cs typeface="Montserrat"/>
                <a:sym typeface="Montserrat"/>
              </a:rPr>
              <a:t>και τη</a:t>
            </a:r>
            <a:r>
              <a:rPr lang="en-US" sz="1800" dirty="0">
                <a:solidFill>
                  <a:srgbClr val="FF636C"/>
                </a:solidFill>
                <a:latin typeface="Montserrat"/>
                <a:ea typeface="Montserrat"/>
                <a:cs typeface="Montserrat"/>
                <a:sym typeface="Montserrat"/>
              </a:rPr>
              <a:t>ν</a:t>
            </a:r>
            <a:r>
              <a:rPr lang="en-US" sz="1800" b="0" dirty="0">
                <a:solidFill>
                  <a:srgbClr val="FF636C"/>
                </a:solidFill>
                <a:latin typeface="Montserrat"/>
                <a:ea typeface="Montserrat"/>
                <a:cs typeface="Montserrat"/>
                <a:sym typeface="Montserrat"/>
              </a:rPr>
              <a:t> ισότητα </a:t>
            </a:r>
            <a:r>
              <a:rPr lang="en-US" sz="1800" dirty="0">
                <a:solidFill>
                  <a:srgbClr val="FF636C"/>
                </a:solidFill>
                <a:latin typeface="Montserrat"/>
                <a:ea typeface="Montserrat"/>
                <a:cs typeface="Montserrat"/>
                <a:sym typeface="Montserrat"/>
              </a:rPr>
              <a:t>εντός της</a:t>
            </a:r>
            <a:r>
              <a:rPr lang="en-US" sz="1800" b="0" dirty="0">
                <a:solidFill>
                  <a:srgbClr val="FF636C"/>
                </a:solidFill>
                <a:latin typeface="Montserrat"/>
                <a:ea typeface="Montserrat"/>
                <a:cs typeface="Montserrat"/>
                <a:sym typeface="Montserrat"/>
              </a:rPr>
              <a:t> πόλης.</a:t>
            </a:r>
            <a:endParaRPr sz="1800" b="0" dirty="0">
              <a:solidFill>
                <a:srgbClr val="FF636C"/>
              </a:solidFill>
              <a:latin typeface="Montserrat"/>
              <a:ea typeface="Montserrat"/>
              <a:cs typeface="Montserrat"/>
              <a:sym typeface="Montserrat"/>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747"/>
        <p:cNvGrpSpPr/>
        <p:nvPr/>
      </p:nvGrpSpPr>
      <p:grpSpPr>
        <a:xfrm>
          <a:off x="0" y="0"/>
          <a:ext cx="0" cy="0"/>
          <a:chOff x="0" y="0"/>
          <a:chExt cx="0" cy="0"/>
        </a:xfrm>
      </p:grpSpPr>
      <p:pic>
        <p:nvPicPr>
          <p:cNvPr id="748" name="Google Shape;748;p33"/>
          <p:cNvPicPr preferRelativeResize="0"/>
          <p:nvPr/>
        </p:nvPicPr>
        <p:blipFill rotWithShape="1">
          <a:blip r:embed="rId3">
            <a:alphaModFix/>
          </a:blip>
          <a:srcRect/>
          <a:stretch/>
        </p:blipFill>
        <p:spPr>
          <a:xfrm>
            <a:off x="291101" y="200025"/>
            <a:ext cx="609599" cy="523623"/>
          </a:xfrm>
          <a:prstGeom prst="rect">
            <a:avLst/>
          </a:prstGeom>
          <a:noFill/>
          <a:ln>
            <a:noFill/>
          </a:ln>
        </p:spPr>
      </p:pic>
      <p:sp>
        <p:nvSpPr>
          <p:cNvPr id="749" name="Google Shape;749;p33"/>
          <p:cNvSpPr txBox="1"/>
          <p:nvPr/>
        </p:nvSpPr>
        <p:spPr>
          <a:xfrm>
            <a:off x="2144857" y="1420432"/>
            <a:ext cx="7902285"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200" b="0">
                <a:solidFill>
                  <a:srgbClr val="FF636C"/>
                </a:solidFill>
                <a:latin typeface="Montserrat SemiBold"/>
                <a:ea typeface="Montserrat SemiBold"/>
                <a:cs typeface="Montserrat SemiBold"/>
                <a:sym typeface="Montserrat SemiBold"/>
              </a:rPr>
              <a:t>Πώς να παίξετε;</a:t>
            </a:r>
            <a:endParaRPr/>
          </a:p>
        </p:txBody>
      </p:sp>
      <p:pic>
        <p:nvPicPr>
          <p:cNvPr id="750" name="Google Shape;750;p33"/>
          <p:cNvPicPr preferRelativeResize="0"/>
          <p:nvPr/>
        </p:nvPicPr>
        <p:blipFill rotWithShape="1">
          <a:blip r:embed="rId4">
            <a:alphaModFix/>
          </a:blip>
          <a:srcRect/>
          <a:stretch/>
        </p:blipFill>
        <p:spPr>
          <a:xfrm>
            <a:off x="62578" y="0"/>
            <a:ext cx="12066844" cy="6858000"/>
          </a:xfrm>
          <a:prstGeom prst="rect">
            <a:avLst/>
          </a:prstGeom>
          <a:noFill/>
          <a:ln>
            <a:noFill/>
          </a:ln>
        </p:spPr>
      </p:pic>
      <p:sp>
        <p:nvSpPr>
          <p:cNvPr id="751" name="Google Shape;751;p33"/>
          <p:cNvSpPr txBox="1"/>
          <p:nvPr/>
        </p:nvSpPr>
        <p:spPr>
          <a:xfrm>
            <a:off x="2322657" y="3133251"/>
            <a:ext cx="7902300" cy="954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2800" b="0">
                <a:solidFill>
                  <a:srgbClr val="FF636C"/>
                </a:solidFill>
                <a:latin typeface="Montserrat SemiBold"/>
                <a:ea typeface="Montserrat SemiBold"/>
                <a:cs typeface="Montserrat SemiBold"/>
                <a:sym typeface="Montserrat SemiBold"/>
              </a:rPr>
              <a:t>ΑΣ </a:t>
            </a:r>
            <a:r>
              <a:rPr lang="en-US" sz="2800">
                <a:solidFill>
                  <a:srgbClr val="FF636C"/>
                </a:solidFill>
                <a:latin typeface="Montserrat SemiBold"/>
                <a:ea typeface="Montserrat SemiBold"/>
                <a:cs typeface="Montserrat SemiBold"/>
                <a:sym typeface="Montserrat SemiBold"/>
              </a:rPr>
              <a:t>ΞΕΚΙΝΗΣΟΥΜΕ</a:t>
            </a:r>
            <a:endParaRPr sz="2800">
              <a:solidFill>
                <a:srgbClr val="FF636C"/>
              </a:solidFill>
              <a:latin typeface="Montserrat SemiBold"/>
              <a:ea typeface="Montserrat SemiBold"/>
              <a:cs typeface="Montserrat SemiBold"/>
              <a:sym typeface="Montserrat SemiBold"/>
            </a:endParaRPr>
          </a:p>
          <a:p>
            <a:pPr marL="0" marR="0" lvl="0" indent="0" algn="ctr" rtl="0">
              <a:lnSpc>
                <a:spcPct val="100000"/>
              </a:lnSpc>
              <a:spcBef>
                <a:spcPts val="0"/>
              </a:spcBef>
              <a:spcAft>
                <a:spcPts val="0"/>
              </a:spcAft>
              <a:buNone/>
            </a:pPr>
            <a:r>
              <a:rPr lang="en-US" sz="2800">
                <a:solidFill>
                  <a:srgbClr val="FF636C"/>
                </a:solidFill>
                <a:latin typeface="Montserrat SemiBold"/>
                <a:ea typeface="Montserrat SemiBold"/>
                <a:cs typeface="Montserrat SemiBold"/>
                <a:sym typeface="Montserrat SemiBold"/>
              </a:rPr>
              <a:t>ΤΟ ΠΑΙΧΝΙΔΙ!</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755"/>
        <p:cNvGrpSpPr/>
        <p:nvPr/>
      </p:nvGrpSpPr>
      <p:grpSpPr>
        <a:xfrm>
          <a:off x="0" y="0"/>
          <a:ext cx="0" cy="0"/>
          <a:chOff x="0" y="0"/>
          <a:chExt cx="0" cy="0"/>
        </a:xfrm>
      </p:grpSpPr>
      <p:sp>
        <p:nvSpPr>
          <p:cNvPr id="756" name="Google Shape;756;p34"/>
          <p:cNvSpPr/>
          <p:nvPr/>
        </p:nvSpPr>
        <p:spPr>
          <a:xfrm>
            <a:off x="-137783" y="-100208"/>
            <a:ext cx="12463391" cy="4911491"/>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57" name="Google Shape;757;p34"/>
          <p:cNvSpPr/>
          <p:nvPr/>
        </p:nvSpPr>
        <p:spPr>
          <a:xfrm>
            <a:off x="0" y="5099991"/>
            <a:ext cx="12192000" cy="176254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58" name="Google Shape;758;p34"/>
          <p:cNvSpPr txBox="1"/>
          <p:nvPr/>
        </p:nvSpPr>
        <p:spPr>
          <a:xfrm>
            <a:off x="2722215" y="5933063"/>
            <a:ext cx="6558300" cy="7695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SzPts val="1100"/>
              <a:buNone/>
            </a:pPr>
            <a:r>
              <a:rPr lang="en-US" sz="1100">
                <a:solidFill>
                  <a:schemeClr val="dk1"/>
                </a:solidFill>
              </a:rPr>
              <a:t>Χρηματοδοτείται από την Ευρωπαϊκή Ένωση. Οι απόψεις και οι γνώμες που εκφράζονται είναι, ωστόσο, αυτές του/των συγγραφέα/ων και δεν αντανακλούν κατ' ανάγκη εκείνες της Ευρωπαϊκής Ένωσης ή του Ευρωπαϊκού Εκτελεστικού Οργανισμού Εκπαίδευσης και Πολιτισμού (EACEA). Ούτε η Ευρωπαϊκή Ένωση, αλλά ούτε και ο EACEA μπορούν να θεωρηθούν υπεύθυνοι γι' αυτές.</a:t>
            </a:r>
            <a:endParaRPr sz="1650">
              <a:solidFill>
                <a:srgbClr val="595959"/>
              </a:solidFill>
            </a:endParaRPr>
          </a:p>
        </p:txBody>
      </p:sp>
      <p:cxnSp>
        <p:nvCxnSpPr>
          <p:cNvPr id="759" name="Google Shape;759;p34"/>
          <p:cNvCxnSpPr/>
          <p:nvPr/>
        </p:nvCxnSpPr>
        <p:spPr>
          <a:xfrm>
            <a:off x="9534941" y="5211434"/>
            <a:ext cx="0" cy="1297448"/>
          </a:xfrm>
          <a:prstGeom prst="straightConnector1">
            <a:avLst/>
          </a:prstGeom>
          <a:noFill/>
          <a:ln w="9525" cap="flat" cmpd="sng">
            <a:solidFill>
              <a:srgbClr val="176F78"/>
            </a:solidFill>
            <a:prstDash val="dash"/>
            <a:miter lim="800000"/>
            <a:headEnd type="none" w="sm" len="sm"/>
            <a:tailEnd type="none" w="sm" len="sm"/>
          </a:ln>
        </p:spPr>
      </p:cxnSp>
      <p:sp>
        <p:nvSpPr>
          <p:cNvPr id="760" name="Google Shape;760;p34"/>
          <p:cNvSpPr txBox="1"/>
          <p:nvPr/>
        </p:nvSpPr>
        <p:spPr>
          <a:xfrm>
            <a:off x="5680695" y="4384766"/>
            <a:ext cx="6327487"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200">
                <a:solidFill>
                  <a:schemeClr val="lt1"/>
                </a:solidFill>
                <a:latin typeface="Montserrat"/>
                <a:ea typeface="Montserrat"/>
                <a:cs typeface="Montserrat"/>
                <a:sym typeface="Montserrat"/>
              </a:rPr>
              <a:t>2022-1-IT03-KA220-YOU-000085578</a:t>
            </a:r>
            <a:endParaRPr sz="2000">
              <a:solidFill>
                <a:schemeClr val="lt1"/>
              </a:solidFill>
              <a:latin typeface="Montserrat"/>
              <a:ea typeface="Montserrat"/>
              <a:cs typeface="Montserrat"/>
              <a:sym typeface="Montserrat"/>
            </a:endParaRPr>
          </a:p>
        </p:txBody>
      </p:sp>
      <p:pic>
        <p:nvPicPr>
          <p:cNvPr id="761" name="Google Shape;761;p34"/>
          <p:cNvPicPr preferRelativeResize="0"/>
          <p:nvPr/>
        </p:nvPicPr>
        <p:blipFill rotWithShape="1">
          <a:blip r:embed="rId3">
            <a:alphaModFix/>
          </a:blip>
          <a:srcRect/>
          <a:stretch/>
        </p:blipFill>
        <p:spPr>
          <a:xfrm>
            <a:off x="10058382" y="5277831"/>
            <a:ext cx="1355883" cy="1164653"/>
          </a:xfrm>
          <a:prstGeom prst="rect">
            <a:avLst/>
          </a:prstGeom>
          <a:noFill/>
          <a:ln>
            <a:noFill/>
          </a:ln>
        </p:spPr>
      </p:pic>
      <p:pic>
        <p:nvPicPr>
          <p:cNvPr id="762" name="Google Shape;762;p34" descr="Uma imagem com logótipo&#10;&#10;Descrição gerada automaticamente"/>
          <p:cNvPicPr preferRelativeResize="0"/>
          <p:nvPr/>
        </p:nvPicPr>
        <p:blipFill rotWithShape="1">
          <a:blip r:embed="rId4">
            <a:alphaModFix/>
          </a:blip>
          <a:srcRect t="233" b="282"/>
          <a:stretch/>
        </p:blipFill>
        <p:spPr>
          <a:xfrm>
            <a:off x="5526793" y="5200215"/>
            <a:ext cx="2565394" cy="492380"/>
          </a:xfrm>
          <a:prstGeom prst="rect">
            <a:avLst/>
          </a:prstGeom>
          <a:noFill/>
          <a:ln>
            <a:noFill/>
          </a:ln>
        </p:spPr>
      </p:pic>
      <p:pic>
        <p:nvPicPr>
          <p:cNvPr id="763" name="Google Shape;763;p34" descr="Uma imagem com logótipo&#10;&#10;Descrição gerada automaticamente"/>
          <p:cNvPicPr preferRelativeResize="0"/>
          <p:nvPr/>
        </p:nvPicPr>
        <p:blipFill rotWithShape="1">
          <a:blip r:embed="rId5">
            <a:alphaModFix/>
          </a:blip>
          <a:srcRect t="29" b="105"/>
          <a:stretch/>
        </p:blipFill>
        <p:spPr>
          <a:xfrm>
            <a:off x="7938847" y="5201878"/>
            <a:ext cx="1364886" cy="489054"/>
          </a:xfrm>
          <a:prstGeom prst="rect">
            <a:avLst/>
          </a:prstGeom>
          <a:noFill/>
          <a:ln>
            <a:noFill/>
          </a:ln>
        </p:spPr>
      </p:pic>
      <p:pic>
        <p:nvPicPr>
          <p:cNvPr id="764" name="Google Shape;764;p34" descr="Uma imagem com texto, clipart&#10;&#10;Descrição gerada automaticamente"/>
          <p:cNvPicPr preferRelativeResize="0"/>
          <p:nvPr/>
        </p:nvPicPr>
        <p:blipFill rotWithShape="1">
          <a:blip r:embed="rId6">
            <a:alphaModFix/>
          </a:blip>
          <a:srcRect t="13" b="123"/>
          <a:stretch/>
        </p:blipFill>
        <p:spPr>
          <a:xfrm>
            <a:off x="4087676" y="5211434"/>
            <a:ext cx="1283003" cy="469942"/>
          </a:xfrm>
          <a:prstGeom prst="rect">
            <a:avLst/>
          </a:prstGeom>
          <a:noFill/>
          <a:ln>
            <a:noFill/>
          </a:ln>
        </p:spPr>
      </p:pic>
      <p:pic>
        <p:nvPicPr>
          <p:cNvPr id="765" name="Google Shape;765;p34" descr="Uma imagem com logótipo&#10;&#10;Descrição gerada automaticamente"/>
          <p:cNvPicPr preferRelativeResize="0"/>
          <p:nvPr/>
        </p:nvPicPr>
        <p:blipFill rotWithShape="1">
          <a:blip r:embed="rId7">
            <a:alphaModFix/>
          </a:blip>
          <a:srcRect/>
          <a:stretch/>
        </p:blipFill>
        <p:spPr>
          <a:xfrm>
            <a:off x="1862351" y="5206717"/>
            <a:ext cx="1166390" cy="479376"/>
          </a:xfrm>
          <a:prstGeom prst="rect">
            <a:avLst/>
          </a:prstGeom>
          <a:noFill/>
          <a:ln>
            <a:noFill/>
          </a:ln>
        </p:spPr>
      </p:pic>
      <p:pic>
        <p:nvPicPr>
          <p:cNvPr id="766" name="Google Shape;766;p34" descr="Uma imagem com texto, prato, serviço de mesa&#10;&#10;Descrição gerada automaticamente"/>
          <p:cNvPicPr preferRelativeResize="0"/>
          <p:nvPr/>
        </p:nvPicPr>
        <p:blipFill rotWithShape="1">
          <a:blip r:embed="rId8">
            <a:alphaModFix/>
          </a:blip>
          <a:srcRect/>
          <a:stretch/>
        </p:blipFill>
        <p:spPr>
          <a:xfrm>
            <a:off x="595628" y="5218601"/>
            <a:ext cx="1026052" cy="455608"/>
          </a:xfrm>
          <a:prstGeom prst="rect">
            <a:avLst/>
          </a:prstGeom>
          <a:noFill/>
          <a:ln>
            <a:noFill/>
          </a:ln>
        </p:spPr>
      </p:pic>
      <p:pic>
        <p:nvPicPr>
          <p:cNvPr id="767" name="Google Shape;767;p34" descr="Uma imagem com texto&#10;&#10;Descrição gerada automaticamente"/>
          <p:cNvPicPr preferRelativeResize="0"/>
          <p:nvPr/>
        </p:nvPicPr>
        <p:blipFill rotWithShape="1">
          <a:blip r:embed="rId9">
            <a:alphaModFix/>
          </a:blip>
          <a:srcRect l="58" t="95" r="6" b="8"/>
          <a:stretch/>
        </p:blipFill>
        <p:spPr>
          <a:xfrm>
            <a:off x="3158331" y="5194405"/>
            <a:ext cx="777668" cy="504000"/>
          </a:xfrm>
          <a:prstGeom prst="rect">
            <a:avLst/>
          </a:prstGeom>
          <a:noFill/>
          <a:ln>
            <a:noFill/>
          </a:ln>
        </p:spPr>
      </p:pic>
      <p:sp>
        <p:nvSpPr>
          <p:cNvPr id="768" name="Google Shape;768;p34"/>
          <p:cNvSpPr txBox="1"/>
          <p:nvPr/>
        </p:nvSpPr>
        <p:spPr>
          <a:xfrm>
            <a:off x="2529567" y="1733025"/>
            <a:ext cx="7664823"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800">
                <a:solidFill>
                  <a:schemeClr val="lt1"/>
                </a:solidFill>
                <a:latin typeface="Montserrat"/>
                <a:ea typeface="Montserrat"/>
                <a:cs typeface="Montserrat"/>
                <a:sym typeface="Montserrat"/>
              </a:rPr>
              <a:t>ΣΑΣ ΕΥΧΑΡΙΣΤΟΥΜΕ!</a:t>
            </a:r>
            <a:endParaRPr/>
          </a:p>
        </p:txBody>
      </p:sp>
      <p:pic>
        <p:nvPicPr>
          <p:cNvPr id="769" name="Google Shape;769;p34"/>
          <p:cNvPicPr preferRelativeResize="0"/>
          <p:nvPr/>
        </p:nvPicPr>
        <p:blipFill>
          <a:blip r:embed="rId10">
            <a:alphaModFix/>
          </a:blip>
          <a:stretch>
            <a:fillRect/>
          </a:stretch>
        </p:blipFill>
        <p:spPr>
          <a:xfrm>
            <a:off x="514575" y="6134985"/>
            <a:ext cx="2170875" cy="3657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59"/>
                                        </p:tgtEl>
                                        <p:attrNameLst>
                                          <p:attrName>style.visibility</p:attrName>
                                        </p:attrNameLst>
                                      </p:cBhvr>
                                      <p:to>
                                        <p:strVal val="visible"/>
                                      </p:to>
                                    </p:set>
                                    <p:animEffect transition="in" filter="fade">
                                      <p:cBhvr>
                                        <p:cTn id="7" dur="1000"/>
                                        <p:tgtEl>
                                          <p:spTgt spid="7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pic>
        <p:nvPicPr>
          <p:cNvPr id="127" name="Google Shape;127;p4" descr="Uma imagem com pessoa, ar livre, em pé&#10;&#10;Descrição gerada automaticamente"/>
          <p:cNvPicPr preferRelativeResize="0"/>
          <p:nvPr/>
        </p:nvPicPr>
        <p:blipFill rotWithShape="1">
          <a:blip r:embed="rId3">
            <a:alphaModFix/>
          </a:blip>
          <a:srcRect l="4" r="18"/>
          <a:stretch/>
        </p:blipFill>
        <p:spPr>
          <a:xfrm>
            <a:off x="6735378" y="0"/>
            <a:ext cx="5456621" cy="6858000"/>
          </a:xfrm>
          <a:prstGeom prst="rect">
            <a:avLst/>
          </a:prstGeom>
          <a:noFill/>
          <a:ln>
            <a:noFill/>
          </a:ln>
        </p:spPr>
      </p:pic>
      <p:pic>
        <p:nvPicPr>
          <p:cNvPr id="128" name="Google Shape;128;p4"/>
          <p:cNvPicPr preferRelativeResize="0"/>
          <p:nvPr/>
        </p:nvPicPr>
        <p:blipFill rotWithShape="1">
          <a:blip r:embed="rId4">
            <a:alphaModFix/>
          </a:blip>
          <a:srcRect/>
          <a:stretch/>
        </p:blipFill>
        <p:spPr>
          <a:xfrm>
            <a:off x="291101" y="200025"/>
            <a:ext cx="609599" cy="523623"/>
          </a:xfrm>
          <a:prstGeom prst="rect">
            <a:avLst/>
          </a:prstGeom>
          <a:noFill/>
          <a:ln>
            <a:noFill/>
          </a:ln>
        </p:spPr>
      </p:pic>
      <p:sp>
        <p:nvSpPr>
          <p:cNvPr id="129" name="Google Shape;129;p4"/>
          <p:cNvSpPr/>
          <p:nvPr/>
        </p:nvSpPr>
        <p:spPr>
          <a:xfrm>
            <a:off x="0" y="1600333"/>
            <a:ext cx="1025233" cy="755003"/>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0" name="Google Shape;130;p4"/>
          <p:cNvSpPr/>
          <p:nvPr/>
        </p:nvSpPr>
        <p:spPr>
          <a:xfrm>
            <a:off x="0" y="2567569"/>
            <a:ext cx="1025233" cy="755003"/>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1" name="Google Shape;131;p4"/>
          <p:cNvSpPr/>
          <p:nvPr/>
        </p:nvSpPr>
        <p:spPr>
          <a:xfrm>
            <a:off x="0" y="3533025"/>
            <a:ext cx="1025233" cy="755003"/>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2" name="Google Shape;132;p4"/>
          <p:cNvSpPr/>
          <p:nvPr/>
        </p:nvSpPr>
        <p:spPr>
          <a:xfrm>
            <a:off x="0" y="4531074"/>
            <a:ext cx="1025233" cy="755003"/>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3" name="Google Shape;133;p4"/>
          <p:cNvSpPr/>
          <p:nvPr/>
        </p:nvSpPr>
        <p:spPr>
          <a:xfrm>
            <a:off x="639380" y="1600332"/>
            <a:ext cx="755002" cy="75500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4" name="Google Shape;134;p4"/>
          <p:cNvSpPr/>
          <p:nvPr/>
        </p:nvSpPr>
        <p:spPr>
          <a:xfrm>
            <a:off x="639380" y="3534806"/>
            <a:ext cx="755002" cy="75500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5" name="Google Shape;135;p4"/>
          <p:cNvSpPr/>
          <p:nvPr/>
        </p:nvSpPr>
        <p:spPr>
          <a:xfrm>
            <a:off x="639380" y="2567567"/>
            <a:ext cx="755002" cy="75500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6" name="Google Shape;136;p4"/>
          <p:cNvSpPr/>
          <p:nvPr/>
        </p:nvSpPr>
        <p:spPr>
          <a:xfrm>
            <a:off x="639380" y="4531074"/>
            <a:ext cx="755002" cy="75500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37" name="Google Shape;137;p4"/>
          <p:cNvPicPr preferRelativeResize="0"/>
          <p:nvPr/>
        </p:nvPicPr>
        <p:blipFill rotWithShape="1">
          <a:blip r:embed="rId5">
            <a:alphaModFix/>
          </a:blip>
          <a:srcRect/>
          <a:stretch/>
        </p:blipFill>
        <p:spPr>
          <a:xfrm>
            <a:off x="443501" y="352425"/>
            <a:ext cx="609599" cy="523623"/>
          </a:xfrm>
          <a:prstGeom prst="rect">
            <a:avLst/>
          </a:prstGeom>
          <a:noFill/>
          <a:ln>
            <a:noFill/>
          </a:ln>
        </p:spPr>
      </p:pic>
      <p:sp>
        <p:nvSpPr>
          <p:cNvPr id="138" name="Google Shape;138;p4"/>
          <p:cNvSpPr txBox="1"/>
          <p:nvPr/>
        </p:nvSpPr>
        <p:spPr>
          <a:xfrm>
            <a:off x="1828271" y="1796967"/>
            <a:ext cx="4363800" cy="708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a:solidFill>
                  <a:srgbClr val="FF636C"/>
                </a:solidFill>
                <a:latin typeface="Calibri"/>
                <a:ea typeface="Calibri"/>
                <a:cs typeface="Calibri"/>
                <a:sym typeface="Calibri"/>
              </a:rPr>
              <a:t>Κόμβοι Κοινωνικής και Πολιτισμικής Αλληλεπίδρασης</a:t>
            </a:r>
            <a:endParaRPr sz="2000" b="1">
              <a:solidFill>
                <a:srgbClr val="FF636C"/>
              </a:solidFill>
              <a:latin typeface="Calibri"/>
              <a:ea typeface="Calibri"/>
              <a:cs typeface="Calibri"/>
              <a:sym typeface="Calibri"/>
            </a:endParaRPr>
          </a:p>
        </p:txBody>
      </p:sp>
      <p:pic>
        <p:nvPicPr>
          <p:cNvPr id="139" name="Google Shape;139;p4" descr="Aperto de mão com preenchimento sólido"/>
          <p:cNvPicPr preferRelativeResize="0"/>
          <p:nvPr/>
        </p:nvPicPr>
        <p:blipFill rotWithShape="1">
          <a:blip r:embed="rId6">
            <a:alphaModFix/>
          </a:blip>
          <a:srcRect/>
          <a:stretch/>
        </p:blipFill>
        <p:spPr>
          <a:xfrm>
            <a:off x="702250" y="1689222"/>
            <a:ext cx="615600" cy="615600"/>
          </a:xfrm>
          <a:prstGeom prst="rect">
            <a:avLst/>
          </a:prstGeom>
          <a:noFill/>
          <a:ln>
            <a:noFill/>
          </a:ln>
        </p:spPr>
      </p:pic>
      <p:pic>
        <p:nvPicPr>
          <p:cNvPr id="140" name="Google Shape;140;p4" descr="Marcador com preenchimento sólido"/>
          <p:cNvPicPr preferRelativeResize="0"/>
          <p:nvPr/>
        </p:nvPicPr>
        <p:blipFill rotWithShape="1">
          <a:blip r:embed="rId7">
            <a:alphaModFix/>
          </a:blip>
          <a:srcRect/>
          <a:stretch/>
        </p:blipFill>
        <p:spPr>
          <a:xfrm>
            <a:off x="708317" y="2636504"/>
            <a:ext cx="617128" cy="617128"/>
          </a:xfrm>
          <a:prstGeom prst="rect">
            <a:avLst/>
          </a:prstGeom>
          <a:noFill/>
          <a:ln>
            <a:noFill/>
          </a:ln>
        </p:spPr>
      </p:pic>
      <p:pic>
        <p:nvPicPr>
          <p:cNvPr id="141" name="Google Shape;141;p4" descr="Tendência de subida com preenchimento sólido"/>
          <p:cNvPicPr preferRelativeResize="0"/>
          <p:nvPr/>
        </p:nvPicPr>
        <p:blipFill rotWithShape="1">
          <a:blip r:embed="rId8">
            <a:alphaModFix/>
          </a:blip>
          <a:srcRect/>
          <a:stretch/>
        </p:blipFill>
        <p:spPr>
          <a:xfrm>
            <a:off x="703982" y="3611374"/>
            <a:ext cx="598303" cy="598303"/>
          </a:xfrm>
          <a:prstGeom prst="rect">
            <a:avLst/>
          </a:prstGeom>
          <a:noFill/>
          <a:ln>
            <a:noFill/>
          </a:ln>
        </p:spPr>
      </p:pic>
      <p:pic>
        <p:nvPicPr>
          <p:cNvPr id="142" name="Google Shape;142;p4" descr="Rede de utilizadores com preenchimento sólido"/>
          <p:cNvPicPr preferRelativeResize="0"/>
          <p:nvPr/>
        </p:nvPicPr>
        <p:blipFill rotWithShape="1">
          <a:blip r:embed="rId9">
            <a:alphaModFix/>
          </a:blip>
          <a:srcRect/>
          <a:stretch/>
        </p:blipFill>
        <p:spPr>
          <a:xfrm>
            <a:off x="702250" y="4600316"/>
            <a:ext cx="616518" cy="61651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pic>
        <p:nvPicPr>
          <p:cNvPr id="147" name="Google Shape;147;p5"/>
          <p:cNvPicPr preferRelativeResize="0"/>
          <p:nvPr/>
        </p:nvPicPr>
        <p:blipFill rotWithShape="1">
          <a:blip r:embed="rId3">
            <a:alphaModFix/>
          </a:blip>
          <a:srcRect/>
          <a:stretch/>
        </p:blipFill>
        <p:spPr>
          <a:xfrm>
            <a:off x="291101" y="200025"/>
            <a:ext cx="609599" cy="523623"/>
          </a:xfrm>
          <a:prstGeom prst="rect">
            <a:avLst/>
          </a:prstGeom>
          <a:noFill/>
          <a:ln>
            <a:noFill/>
          </a:ln>
        </p:spPr>
      </p:pic>
      <p:sp>
        <p:nvSpPr>
          <p:cNvPr id="148" name="Google Shape;148;p5"/>
          <p:cNvSpPr/>
          <p:nvPr/>
        </p:nvSpPr>
        <p:spPr>
          <a:xfrm>
            <a:off x="0" y="1600333"/>
            <a:ext cx="1025233" cy="755003"/>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49" name="Google Shape;149;p5"/>
          <p:cNvSpPr/>
          <p:nvPr/>
        </p:nvSpPr>
        <p:spPr>
          <a:xfrm>
            <a:off x="0" y="2567569"/>
            <a:ext cx="1025233" cy="755003"/>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0" name="Google Shape;150;p5"/>
          <p:cNvSpPr/>
          <p:nvPr/>
        </p:nvSpPr>
        <p:spPr>
          <a:xfrm>
            <a:off x="0" y="3533025"/>
            <a:ext cx="1025233" cy="755003"/>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1" name="Google Shape;151;p5"/>
          <p:cNvSpPr/>
          <p:nvPr/>
        </p:nvSpPr>
        <p:spPr>
          <a:xfrm>
            <a:off x="0" y="4531074"/>
            <a:ext cx="1025233" cy="755003"/>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2" name="Google Shape;152;p5"/>
          <p:cNvSpPr/>
          <p:nvPr/>
        </p:nvSpPr>
        <p:spPr>
          <a:xfrm>
            <a:off x="639380" y="1600332"/>
            <a:ext cx="755002" cy="75500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3" name="Google Shape;153;p5"/>
          <p:cNvSpPr/>
          <p:nvPr/>
        </p:nvSpPr>
        <p:spPr>
          <a:xfrm>
            <a:off x="639380" y="3534806"/>
            <a:ext cx="755002" cy="75500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4" name="Google Shape;154;p5"/>
          <p:cNvSpPr/>
          <p:nvPr/>
        </p:nvSpPr>
        <p:spPr>
          <a:xfrm>
            <a:off x="639380" y="2567567"/>
            <a:ext cx="755002" cy="75500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5" name="Google Shape;155;p5"/>
          <p:cNvSpPr/>
          <p:nvPr/>
        </p:nvSpPr>
        <p:spPr>
          <a:xfrm>
            <a:off x="639380" y="4531074"/>
            <a:ext cx="755002" cy="75500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56" name="Google Shape;156;p5"/>
          <p:cNvPicPr preferRelativeResize="0"/>
          <p:nvPr/>
        </p:nvPicPr>
        <p:blipFill rotWithShape="1">
          <a:blip r:embed="rId4">
            <a:alphaModFix/>
          </a:blip>
          <a:srcRect/>
          <a:stretch/>
        </p:blipFill>
        <p:spPr>
          <a:xfrm>
            <a:off x="443501" y="352425"/>
            <a:ext cx="609599" cy="523623"/>
          </a:xfrm>
          <a:prstGeom prst="rect">
            <a:avLst/>
          </a:prstGeom>
          <a:noFill/>
          <a:ln>
            <a:noFill/>
          </a:ln>
        </p:spPr>
      </p:pic>
      <p:pic>
        <p:nvPicPr>
          <p:cNvPr id="157" name="Google Shape;157;p5" descr="Uma imagem com pessoa, ar livre, em pé&#10;&#10;Descrição gerada automaticamente"/>
          <p:cNvPicPr preferRelativeResize="0"/>
          <p:nvPr/>
        </p:nvPicPr>
        <p:blipFill rotWithShape="1">
          <a:blip r:embed="rId5">
            <a:alphaModFix/>
          </a:blip>
          <a:srcRect l="4" r="18"/>
          <a:stretch/>
        </p:blipFill>
        <p:spPr>
          <a:xfrm>
            <a:off x="6735378" y="0"/>
            <a:ext cx="5456621" cy="6858000"/>
          </a:xfrm>
          <a:prstGeom prst="rect">
            <a:avLst/>
          </a:prstGeom>
          <a:noFill/>
          <a:ln>
            <a:noFill/>
          </a:ln>
        </p:spPr>
      </p:pic>
      <p:sp>
        <p:nvSpPr>
          <p:cNvPr id="158" name="Google Shape;158;p5"/>
          <p:cNvSpPr txBox="1"/>
          <p:nvPr/>
        </p:nvSpPr>
        <p:spPr>
          <a:xfrm>
            <a:off x="1828271" y="1796967"/>
            <a:ext cx="4363800" cy="708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a:solidFill>
                  <a:srgbClr val="FF636C"/>
                </a:solidFill>
                <a:latin typeface="Calibri"/>
                <a:ea typeface="Calibri"/>
                <a:cs typeface="Calibri"/>
                <a:sym typeface="Calibri"/>
              </a:rPr>
              <a:t>Κόμβοι Κοινωνικής και Πολιτισμικής Αλληλεπίδρασης</a:t>
            </a:r>
            <a:endParaRPr sz="2000" b="1">
              <a:solidFill>
                <a:srgbClr val="FF636C"/>
              </a:solidFill>
              <a:latin typeface="Calibri"/>
              <a:ea typeface="Calibri"/>
              <a:cs typeface="Calibri"/>
              <a:sym typeface="Calibri"/>
            </a:endParaRPr>
          </a:p>
        </p:txBody>
      </p:sp>
      <p:sp>
        <p:nvSpPr>
          <p:cNvPr id="159" name="Google Shape;159;p5"/>
          <p:cNvSpPr txBox="1"/>
          <p:nvPr/>
        </p:nvSpPr>
        <p:spPr>
          <a:xfrm>
            <a:off x="1828271" y="2729712"/>
            <a:ext cx="4094760"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a:solidFill>
                  <a:srgbClr val="FF636C"/>
                </a:solidFill>
                <a:latin typeface="Calibri"/>
                <a:ea typeface="Calibri"/>
                <a:cs typeface="Calibri"/>
                <a:sym typeface="Calibri"/>
              </a:rPr>
              <a:t>Κέντρα Πολιτισμού και Προόδου</a:t>
            </a:r>
            <a:endParaRPr sz="2000" b="1">
              <a:solidFill>
                <a:srgbClr val="FF636C"/>
              </a:solidFill>
              <a:latin typeface="Calibri"/>
              <a:ea typeface="Calibri"/>
              <a:cs typeface="Calibri"/>
              <a:sym typeface="Calibri"/>
            </a:endParaRPr>
          </a:p>
        </p:txBody>
      </p:sp>
      <p:pic>
        <p:nvPicPr>
          <p:cNvPr id="160" name="Google Shape;160;p5" descr="Aperto de mão com preenchimento sólido"/>
          <p:cNvPicPr preferRelativeResize="0"/>
          <p:nvPr/>
        </p:nvPicPr>
        <p:blipFill rotWithShape="1">
          <a:blip r:embed="rId6">
            <a:alphaModFix/>
          </a:blip>
          <a:srcRect/>
          <a:stretch/>
        </p:blipFill>
        <p:spPr>
          <a:xfrm>
            <a:off x="702250" y="1689222"/>
            <a:ext cx="615600" cy="615600"/>
          </a:xfrm>
          <a:prstGeom prst="rect">
            <a:avLst/>
          </a:prstGeom>
          <a:noFill/>
          <a:ln>
            <a:noFill/>
          </a:ln>
        </p:spPr>
      </p:pic>
      <p:pic>
        <p:nvPicPr>
          <p:cNvPr id="161" name="Google Shape;161;p5" descr="Marcador com preenchimento sólido"/>
          <p:cNvPicPr preferRelativeResize="0"/>
          <p:nvPr/>
        </p:nvPicPr>
        <p:blipFill rotWithShape="1">
          <a:blip r:embed="rId7">
            <a:alphaModFix/>
          </a:blip>
          <a:srcRect/>
          <a:stretch/>
        </p:blipFill>
        <p:spPr>
          <a:xfrm>
            <a:off x="708317" y="2636504"/>
            <a:ext cx="617128" cy="617128"/>
          </a:xfrm>
          <a:prstGeom prst="rect">
            <a:avLst/>
          </a:prstGeom>
          <a:noFill/>
          <a:ln>
            <a:noFill/>
          </a:ln>
        </p:spPr>
      </p:pic>
      <p:pic>
        <p:nvPicPr>
          <p:cNvPr id="162" name="Google Shape;162;p5" descr="Tendência de subida com preenchimento sólido"/>
          <p:cNvPicPr preferRelativeResize="0"/>
          <p:nvPr/>
        </p:nvPicPr>
        <p:blipFill rotWithShape="1">
          <a:blip r:embed="rId8">
            <a:alphaModFix/>
          </a:blip>
          <a:srcRect/>
          <a:stretch/>
        </p:blipFill>
        <p:spPr>
          <a:xfrm>
            <a:off x="703982" y="3611374"/>
            <a:ext cx="598303" cy="598303"/>
          </a:xfrm>
          <a:prstGeom prst="rect">
            <a:avLst/>
          </a:prstGeom>
          <a:noFill/>
          <a:ln>
            <a:noFill/>
          </a:ln>
        </p:spPr>
      </p:pic>
      <p:pic>
        <p:nvPicPr>
          <p:cNvPr id="163" name="Google Shape;163;p5" descr="Rede de utilizadores com preenchimento sólido"/>
          <p:cNvPicPr preferRelativeResize="0"/>
          <p:nvPr/>
        </p:nvPicPr>
        <p:blipFill rotWithShape="1">
          <a:blip r:embed="rId9">
            <a:alphaModFix/>
          </a:blip>
          <a:srcRect/>
          <a:stretch/>
        </p:blipFill>
        <p:spPr>
          <a:xfrm>
            <a:off x="702250" y="4600316"/>
            <a:ext cx="616518" cy="61651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pic>
        <p:nvPicPr>
          <p:cNvPr id="168" name="Google Shape;168;p6"/>
          <p:cNvPicPr preferRelativeResize="0"/>
          <p:nvPr/>
        </p:nvPicPr>
        <p:blipFill rotWithShape="1">
          <a:blip r:embed="rId3">
            <a:alphaModFix/>
          </a:blip>
          <a:srcRect/>
          <a:stretch/>
        </p:blipFill>
        <p:spPr>
          <a:xfrm>
            <a:off x="291101" y="200025"/>
            <a:ext cx="609599" cy="523623"/>
          </a:xfrm>
          <a:prstGeom prst="rect">
            <a:avLst/>
          </a:prstGeom>
          <a:noFill/>
          <a:ln>
            <a:noFill/>
          </a:ln>
        </p:spPr>
      </p:pic>
      <p:sp>
        <p:nvSpPr>
          <p:cNvPr id="169" name="Google Shape;169;p6"/>
          <p:cNvSpPr/>
          <p:nvPr/>
        </p:nvSpPr>
        <p:spPr>
          <a:xfrm>
            <a:off x="0" y="1600333"/>
            <a:ext cx="1025233" cy="755003"/>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0" name="Google Shape;170;p6"/>
          <p:cNvSpPr/>
          <p:nvPr/>
        </p:nvSpPr>
        <p:spPr>
          <a:xfrm>
            <a:off x="0" y="2567569"/>
            <a:ext cx="1025233" cy="755003"/>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1" name="Google Shape;171;p6"/>
          <p:cNvSpPr/>
          <p:nvPr/>
        </p:nvSpPr>
        <p:spPr>
          <a:xfrm>
            <a:off x="0" y="3533025"/>
            <a:ext cx="1025233" cy="755003"/>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2" name="Google Shape;172;p6"/>
          <p:cNvSpPr/>
          <p:nvPr/>
        </p:nvSpPr>
        <p:spPr>
          <a:xfrm>
            <a:off x="0" y="4531074"/>
            <a:ext cx="1025233" cy="755003"/>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3" name="Google Shape;173;p6"/>
          <p:cNvSpPr/>
          <p:nvPr/>
        </p:nvSpPr>
        <p:spPr>
          <a:xfrm>
            <a:off x="639380" y="1600332"/>
            <a:ext cx="755002" cy="75500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4" name="Google Shape;174;p6"/>
          <p:cNvSpPr/>
          <p:nvPr/>
        </p:nvSpPr>
        <p:spPr>
          <a:xfrm>
            <a:off x="639380" y="3534806"/>
            <a:ext cx="755002" cy="75500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5" name="Google Shape;175;p6"/>
          <p:cNvSpPr/>
          <p:nvPr/>
        </p:nvSpPr>
        <p:spPr>
          <a:xfrm>
            <a:off x="639380" y="2567567"/>
            <a:ext cx="755002" cy="75500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6" name="Google Shape;176;p6"/>
          <p:cNvSpPr/>
          <p:nvPr/>
        </p:nvSpPr>
        <p:spPr>
          <a:xfrm>
            <a:off x="639380" y="4531074"/>
            <a:ext cx="755002" cy="75500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77" name="Google Shape;177;p6"/>
          <p:cNvPicPr preferRelativeResize="0"/>
          <p:nvPr/>
        </p:nvPicPr>
        <p:blipFill rotWithShape="1">
          <a:blip r:embed="rId4">
            <a:alphaModFix/>
          </a:blip>
          <a:srcRect/>
          <a:stretch/>
        </p:blipFill>
        <p:spPr>
          <a:xfrm>
            <a:off x="443501" y="352425"/>
            <a:ext cx="609599" cy="523623"/>
          </a:xfrm>
          <a:prstGeom prst="rect">
            <a:avLst/>
          </a:prstGeom>
          <a:noFill/>
          <a:ln>
            <a:noFill/>
          </a:ln>
        </p:spPr>
      </p:pic>
      <p:pic>
        <p:nvPicPr>
          <p:cNvPr id="178" name="Google Shape;178;p6" descr="Uma imagem com pessoa, ar livre, em pé&#10;&#10;Descrição gerada automaticamente"/>
          <p:cNvPicPr preferRelativeResize="0"/>
          <p:nvPr/>
        </p:nvPicPr>
        <p:blipFill rotWithShape="1">
          <a:blip r:embed="rId5">
            <a:alphaModFix/>
          </a:blip>
          <a:srcRect l="4" r="18"/>
          <a:stretch/>
        </p:blipFill>
        <p:spPr>
          <a:xfrm>
            <a:off x="6735378" y="0"/>
            <a:ext cx="5456621" cy="6858000"/>
          </a:xfrm>
          <a:prstGeom prst="rect">
            <a:avLst/>
          </a:prstGeom>
          <a:noFill/>
          <a:ln>
            <a:noFill/>
          </a:ln>
        </p:spPr>
      </p:pic>
      <p:sp>
        <p:nvSpPr>
          <p:cNvPr id="179" name="Google Shape;179;p6"/>
          <p:cNvSpPr txBox="1"/>
          <p:nvPr/>
        </p:nvSpPr>
        <p:spPr>
          <a:xfrm>
            <a:off x="1828271" y="1796967"/>
            <a:ext cx="4363800" cy="708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a:solidFill>
                  <a:srgbClr val="FF636C"/>
                </a:solidFill>
                <a:latin typeface="Calibri"/>
                <a:ea typeface="Calibri"/>
                <a:cs typeface="Calibri"/>
                <a:sym typeface="Calibri"/>
              </a:rPr>
              <a:t>Κόμβοι Κοινωνικής και Πολιτισμικής Αλληλεπίδρασης</a:t>
            </a:r>
            <a:endParaRPr sz="2000" b="1">
              <a:solidFill>
                <a:srgbClr val="FF636C"/>
              </a:solidFill>
              <a:latin typeface="Calibri"/>
              <a:ea typeface="Calibri"/>
              <a:cs typeface="Calibri"/>
              <a:sym typeface="Calibri"/>
            </a:endParaRPr>
          </a:p>
        </p:txBody>
      </p:sp>
      <p:sp>
        <p:nvSpPr>
          <p:cNvPr id="180" name="Google Shape;180;p6"/>
          <p:cNvSpPr txBox="1"/>
          <p:nvPr/>
        </p:nvSpPr>
        <p:spPr>
          <a:xfrm>
            <a:off x="1828271" y="2729712"/>
            <a:ext cx="4094760"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a:solidFill>
                  <a:srgbClr val="FF636C"/>
                </a:solidFill>
                <a:latin typeface="Calibri"/>
                <a:ea typeface="Calibri"/>
                <a:cs typeface="Calibri"/>
                <a:sym typeface="Calibri"/>
              </a:rPr>
              <a:t>Κέντρα Πολιτισμού και Προόδου</a:t>
            </a:r>
            <a:endParaRPr sz="2000" b="1">
              <a:solidFill>
                <a:srgbClr val="FF636C"/>
              </a:solidFill>
              <a:latin typeface="Calibri"/>
              <a:ea typeface="Calibri"/>
              <a:cs typeface="Calibri"/>
              <a:sym typeface="Calibri"/>
            </a:endParaRPr>
          </a:p>
        </p:txBody>
      </p:sp>
      <p:sp>
        <p:nvSpPr>
          <p:cNvPr id="181" name="Google Shape;181;p6"/>
          <p:cNvSpPr txBox="1"/>
          <p:nvPr/>
        </p:nvSpPr>
        <p:spPr>
          <a:xfrm>
            <a:off x="1828271" y="3572807"/>
            <a:ext cx="4249142"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a:solidFill>
                  <a:srgbClr val="FF636C"/>
                </a:solidFill>
                <a:latin typeface="Calibri"/>
                <a:ea typeface="Calibri"/>
                <a:cs typeface="Calibri"/>
                <a:sym typeface="Calibri"/>
              </a:rPr>
              <a:t>Μηχανές Οικονομικής και Κοινωνικής Ανάπτυξης</a:t>
            </a:r>
            <a:endParaRPr sz="2000" b="1">
              <a:solidFill>
                <a:srgbClr val="FF636C"/>
              </a:solidFill>
              <a:latin typeface="Calibri"/>
              <a:ea typeface="Calibri"/>
              <a:cs typeface="Calibri"/>
              <a:sym typeface="Calibri"/>
            </a:endParaRPr>
          </a:p>
        </p:txBody>
      </p:sp>
      <p:pic>
        <p:nvPicPr>
          <p:cNvPr id="182" name="Google Shape;182;p6" descr="Aperto de mão com preenchimento sólido"/>
          <p:cNvPicPr preferRelativeResize="0"/>
          <p:nvPr/>
        </p:nvPicPr>
        <p:blipFill rotWithShape="1">
          <a:blip r:embed="rId6">
            <a:alphaModFix/>
          </a:blip>
          <a:srcRect/>
          <a:stretch/>
        </p:blipFill>
        <p:spPr>
          <a:xfrm>
            <a:off x="702250" y="1689222"/>
            <a:ext cx="615600" cy="615600"/>
          </a:xfrm>
          <a:prstGeom prst="rect">
            <a:avLst/>
          </a:prstGeom>
          <a:noFill/>
          <a:ln>
            <a:noFill/>
          </a:ln>
        </p:spPr>
      </p:pic>
      <p:pic>
        <p:nvPicPr>
          <p:cNvPr id="183" name="Google Shape;183;p6" descr="Marcador com preenchimento sólido"/>
          <p:cNvPicPr preferRelativeResize="0"/>
          <p:nvPr/>
        </p:nvPicPr>
        <p:blipFill rotWithShape="1">
          <a:blip r:embed="rId7">
            <a:alphaModFix/>
          </a:blip>
          <a:srcRect/>
          <a:stretch/>
        </p:blipFill>
        <p:spPr>
          <a:xfrm>
            <a:off x="708317" y="2636504"/>
            <a:ext cx="617128" cy="617128"/>
          </a:xfrm>
          <a:prstGeom prst="rect">
            <a:avLst/>
          </a:prstGeom>
          <a:noFill/>
          <a:ln>
            <a:noFill/>
          </a:ln>
        </p:spPr>
      </p:pic>
      <p:pic>
        <p:nvPicPr>
          <p:cNvPr id="184" name="Google Shape;184;p6" descr="Tendência de subida com preenchimento sólido"/>
          <p:cNvPicPr preferRelativeResize="0"/>
          <p:nvPr/>
        </p:nvPicPr>
        <p:blipFill rotWithShape="1">
          <a:blip r:embed="rId8">
            <a:alphaModFix/>
          </a:blip>
          <a:srcRect/>
          <a:stretch/>
        </p:blipFill>
        <p:spPr>
          <a:xfrm>
            <a:off x="703982" y="3611374"/>
            <a:ext cx="598303" cy="598303"/>
          </a:xfrm>
          <a:prstGeom prst="rect">
            <a:avLst/>
          </a:prstGeom>
          <a:noFill/>
          <a:ln>
            <a:noFill/>
          </a:ln>
        </p:spPr>
      </p:pic>
      <p:pic>
        <p:nvPicPr>
          <p:cNvPr id="185" name="Google Shape;185;p6" descr="Rede de utilizadores com preenchimento sólido"/>
          <p:cNvPicPr preferRelativeResize="0"/>
          <p:nvPr/>
        </p:nvPicPr>
        <p:blipFill rotWithShape="1">
          <a:blip r:embed="rId9">
            <a:alphaModFix/>
          </a:blip>
          <a:srcRect/>
          <a:stretch/>
        </p:blipFill>
        <p:spPr>
          <a:xfrm>
            <a:off x="702250" y="4600316"/>
            <a:ext cx="616518" cy="61651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pic>
        <p:nvPicPr>
          <p:cNvPr id="190" name="Google Shape;190;p7"/>
          <p:cNvPicPr preferRelativeResize="0"/>
          <p:nvPr/>
        </p:nvPicPr>
        <p:blipFill rotWithShape="1">
          <a:blip r:embed="rId3">
            <a:alphaModFix/>
          </a:blip>
          <a:srcRect/>
          <a:stretch/>
        </p:blipFill>
        <p:spPr>
          <a:xfrm>
            <a:off x="291101" y="200025"/>
            <a:ext cx="609599" cy="523623"/>
          </a:xfrm>
          <a:prstGeom prst="rect">
            <a:avLst/>
          </a:prstGeom>
          <a:noFill/>
          <a:ln>
            <a:noFill/>
          </a:ln>
        </p:spPr>
      </p:pic>
      <p:sp>
        <p:nvSpPr>
          <p:cNvPr id="191" name="Google Shape;191;p7"/>
          <p:cNvSpPr/>
          <p:nvPr/>
        </p:nvSpPr>
        <p:spPr>
          <a:xfrm>
            <a:off x="0" y="1600333"/>
            <a:ext cx="1025233" cy="755003"/>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2" name="Google Shape;192;p7"/>
          <p:cNvSpPr/>
          <p:nvPr/>
        </p:nvSpPr>
        <p:spPr>
          <a:xfrm>
            <a:off x="0" y="2567569"/>
            <a:ext cx="1025233" cy="755003"/>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3" name="Google Shape;193;p7"/>
          <p:cNvSpPr/>
          <p:nvPr/>
        </p:nvSpPr>
        <p:spPr>
          <a:xfrm>
            <a:off x="0" y="3533025"/>
            <a:ext cx="1025233" cy="755003"/>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4" name="Google Shape;194;p7"/>
          <p:cNvSpPr/>
          <p:nvPr/>
        </p:nvSpPr>
        <p:spPr>
          <a:xfrm>
            <a:off x="0" y="4531074"/>
            <a:ext cx="1025233" cy="755003"/>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5" name="Google Shape;195;p7"/>
          <p:cNvSpPr/>
          <p:nvPr/>
        </p:nvSpPr>
        <p:spPr>
          <a:xfrm>
            <a:off x="639380" y="1600332"/>
            <a:ext cx="755002" cy="75500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6" name="Google Shape;196;p7"/>
          <p:cNvSpPr/>
          <p:nvPr/>
        </p:nvSpPr>
        <p:spPr>
          <a:xfrm>
            <a:off x="639380" y="3534806"/>
            <a:ext cx="755002" cy="75500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7" name="Google Shape;197;p7"/>
          <p:cNvSpPr/>
          <p:nvPr/>
        </p:nvSpPr>
        <p:spPr>
          <a:xfrm>
            <a:off x="639380" y="2567567"/>
            <a:ext cx="755002" cy="75500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8" name="Google Shape;198;p7"/>
          <p:cNvSpPr/>
          <p:nvPr/>
        </p:nvSpPr>
        <p:spPr>
          <a:xfrm>
            <a:off x="639380" y="4531074"/>
            <a:ext cx="755002" cy="75500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99" name="Google Shape;199;p7"/>
          <p:cNvPicPr preferRelativeResize="0"/>
          <p:nvPr/>
        </p:nvPicPr>
        <p:blipFill rotWithShape="1">
          <a:blip r:embed="rId4">
            <a:alphaModFix/>
          </a:blip>
          <a:srcRect/>
          <a:stretch/>
        </p:blipFill>
        <p:spPr>
          <a:xfrm>
            <a:off x="443501" y="352425"/>
            <a:ext cx="609599" cy="523623"/>
          </a:xfrm>
          <a:prstGeom prst="rect">
            <a:avLst/>
          </a:prstGeom>
          <a:noFill/>
          <a:ln>
            <a:noFill/>
          </a:ln>
        </p:spPr>
      </p:pic>
      <p:pic>
        <p:nvPicPr>
          <p:cNvPr id="200" name="Google Shape;200;p7" descr="Uma imagem com pessoa, ar livre, em pé&#10;&#10;Descrição gerada automaticamente"/>
          <p:cNvPicPr preferRelativeResize="0"/>
          <p:nvPr/>
        </p:nvPicPr>
        <p:blipFill rotWithShape="1">
          <a:blip r:embed="rId5">
            <a:alphaModFix/>
          </a:blip>
          <a:srcRect l="4" r="18"/>
          <a:stretch/>
        </p:blipFill>
        <p:spPr>
          <a:xfrm>
            <a:off x="6735378" y="0"/>
            <a:ext cx="5456621" cy="6858000"/>
          </a:xfrm>
          <a:prstGeom prst="rect">
            <a:avLst/>
          </a:prstGeom>
          <a:noFill/>
          <a:ln>
            <a:noFill/>
          </a:ln>
        </p:spPr>
      </p:pic>
      <p:sp>
        <p:nvSpPr>
          <p:cNvPr id="201" name="Google Shape;201;p7"/>
          <p:cNvSpPr txBox="1"/>
          <p:nvPr/>
        </p:nvSpPr>
        <p:spPr>
          <a:xfrm>
            <a:off x="1828271" y="1796967"/>
            <a:ext cx="4363800" cy="708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a:solidFill>
                  <a:srgbClr val="FF636C"/>
                </a:solidFill>
                <a:latin typeface="Calibri"/>
                <a:ea typeface="Calibri"/>
                <a:cs typeface="Calibri"/>
                <a:sym typeface="Calibri"/>
              </a:rPr>
              <a:t>Κόμβοι κοινωνικής και Πολιτισμικής Αλληλεπίδρασης</a:t>
            </a:r>
            <a:endParaRPr sz="2000" b="1">
              <a:solidFill>
                <a:srgbClr val="FF636C"/>
              </a:solidFill>
              <a:latin typeface="Calibri"/>
              <a:ea typeface="Calibri"/>
              <a:cs typeface="Calibri"/>
              <a:sym typeface="Calibri"/>
            </a:endParaRPr>
          </a:p>
        </p:txBody>
      </p:sp>
      <p:sp>
        <p:nvSpPr>
          <p:cNvPr id="202" name="Google Shape;202;p7"/>
          <p:cNvSpPr txBox="1"/>
          <p:nvPr/>
        </p:nvSpPr>
        <p:spPr>
          <a:xfrm>
            <a:off x="1828271" y="2729712"/>
            <a:ext cx="4094760"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a:solidFill>
                  <a:srgbClr val="FF636C"/>
                </a:solidFill>
                <a:latin typeface="Calibri"/>
                <a:ea typeface="Calibri"/>
                <a:cs typeface="Calibri"/>
                <a:sym typeface="Calibri"/>
              </a:rPr>
              <a:t>Κέντρα Πολιτισμού και Προόδου</a:t>
            </a:r>
            <a:endParaRPr sz="2000" b="1">
              <a:solidFill>
                <a:srgbClr val="FF636C"/>
              </a:solidFill>
              <a:latin typeface="Calibri"/>
              <a:ea typeface="Calibri"/>
              <a:cs typeface="Calibri"/>
              <a:sym typeface="Calibri"/>
            </a:endParaRPr>
          </a:p>
        </p:txBody>
      </p:sp>
      <p:sp>
        <p:nvSpPr>
          <p:cNvPr id="203" name="Google Shape;203;p7"/>
          <p:cNvSpPr txBox="1"/>
          <p:nvPr/>
        </p:nvSpPr>
        <p:spPr>
          <a:xfrm>
            <a:off x="1828271" y="3572807"/>
            <a:ext cx="4249142"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a:solidFill>
                  <a:srgbClr val="FF636C"/>
                </a:solidFill>
                <a:latin typeface="Calibri"/>
                <a:ea typeface="Calibri"/>
                <a:cs typeface="Calibri"/>
                <a:sym typeface="Calibri"/>
              </a:rPr>
              <a:t>Μηχανές Οικονομικής και Κοινωνικής Ανάπτυξης</a:t>
            </a:r>
            <a:endParaRPr sz="2000" b="1">
              <a:solidFill>
                <a:srgbClr val="FF636C"/>
              </a:solidFill>
              <a:latin typeface="Calibri"/>
              <a:ea typeface="Calibri"/>
              <a:cs typeface="Calibri"/>
              <a:sym typeface="Calibri"/>
            </a:endParaRPr>
          </a:p>
        </p:txBody>
      </p:sp>
      <p:sp>
        <p:nvSpPr>
          <p:cNvPr id="204" name="Google Shape;204;p7"/>
          <p:cNvSpPr txBox="1"/>
          <p:nvPr/>
        </p:nvSpPr>
        <p:spPr>
          <a:xfrm>
            <a:off x="1828271" y="4714712"/>
            <a:ext cx="4249141"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a:solidFill>
                  <a:srgbClr val="FF636C"/>
                </a:solidFill>
                <a:latin typeface="Calibri"/>
                <a:ea typeface="Calibri"/>
                <a:cs typeface="Calibri"/>
                <a:sym typeface="Calibri"/>
              </a:rPr>
              <a:t>Προκλήσεις και Ευκαιρίες</a:t>
            </a:r>
            <a:endParaRPr sz="2000" b="1">
              <a:solidFill>
                <a:srgbClr val="FF636C"/>
              </a:solidFill>
              <a:latin typeface="Calibri"/>
              <a:ea typeface="Calibri"/>
              <a:cs typeface="Calibri"/>
              <a:sym typeface="Calibri"/>
            </a:endParaRPr>
          </a:p>
        </p:txBody>
      </p:sp>
      <p:sp>
        <p:nvSpPr>
          <p:cNvPr id="205" name="Google Shape;205;p7"/>
          <p:cNvSpPr txBox="1"/>
          <p:nvPr/>
        </p:nvSpPr>
        <p:spPr>
          <a:xfrm>
            <a:off x="1846859" y="5399806"/>
            <a:ext cx="4249141"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600" b="1">
                <a:solidFill>
                  <a:srgbClr val="FF636C"/>
                </a:solidFill>
                <a:latin typeface="Calibri"/>
                <a:ea typeface="Calibri"/>
                <a:cs typeface="Calibri"/>
                <a:sym typeface="Calibri"/>
              </a:rPr>
              <a:t>...</a:t>
            </a:r>
            <a:endParaRPr/>
          </a:p>
        </p:txBody>
      </p:sp>
      <p:pic>
        <p:nvPicPr>
          <p:cNvPr id="206" name="Google Shape;206;p7" descr="Aperto de mão com preenchimento sólido"/>
          <p:cNvPicPr preferRelativeResize="0"/>
          <p:nvPr/>
        </p:nvPicPr>
        <p:blipFill rotWithShape="1">
          <a:blip r:embed="rId6">
            <a:alphaModFix/>
          </a:blip>
          <a:srcRect/>
          <a:stretch/>
        </p:blipFill>
        <p:spPr>
          <a:xfrm>
            <a:off x="702250" y="1689222"/>
            <a:ext cx="615600" cy="615600"/>
          </a:xfrm>
          <a:prstGeom prst="rect">
            <a:avLst/>
          </a:prstGeom>
          <a:noFill/>
          <a:ln>
            <a:noFill/>
          </a:ln>
        </p:spPr>
      </p:pic>
      <p:pic>
        <p:nvPicPr>
          <p:cNvPr id="207" name="Google Shape;207;p7" descr="Marcador com preenchimento sólido"/>
          <p:cNvPicPr preferRelativeResize="0"/>
          <p:nvPr/>
        </p:nvPicPr>
        <p:blipFill rotWithShape="1">
          <a:blip r:embed="rId7">
            <a:alphaModFix/>
          </a:blip>
          <a:srcRect/>
          <a:stretch/>
        </p:blipFill>
        <p:spPr>
          <a:xfrm>
            <a:off x="708317" y="2636504"/>
            <a:ext cx="617128" cy="617128"/>
          </a:xfrm>
          <a:prstGeom prst="rect">
            <a:avLst/>
          </a:prstGeom>
          <a:noFill/>
          <a:ln>
            <a:noFill/>
          </a:ln>
        </p:spPr>
      </p:pic>
      <p:pic>
        <p:nvPicPr>
          <p:cNvPr id="208" name="Google Shape;208;p7" descr="Tendência de subida com preenchimento sólido"/>
          <p:cNvPicPr preferRelativeResize="0"/>
          <p:nvPr/>
        </p:nvPicPr>
        <p:blipFill rotWithShape="1">
          <a:blip r:embed="rId8">
            <a:alphaModFix/>
          </a:blip>
          <a:srcRect/>
          <a:stretch/>
        </p:blipFill>
        <p:spPr>
          <a:xfrm>
            <a:off x="703982" y="3611374"/>
            <a:ext cx="598303" cy="598303"/>
          </a:xfrm>
          <a:prstGeom prst="rect">
            <a:avLst/>
          </a:prstGeom>
          <a:noFill/>
          <a:ln>
            <a:noFill/>
          </a:ln>
        </p:spPr>
      </p:pic>
      <p:pic>
        <p:nvPicPr>
          <p:cNvPr id="209" name="Google Shape;209;p7" descr="Rede de utilizadores com preenchimento sólido"/>
          <p:cNvPicPr preferRelativeResize="0"/>
          <p:nvPr/>
        </p:nvPicPr>
        <p:blipFill rotWithShape="1">
          <a:blip r:embed="rId9">
            <a:alphaModFix/>
          </a:blip>
          <a:srcRect/>
          <a:stretch/>
        </p:blipFill>
        <p:spPr>
          <a:xfrm>
            <a:off x="702250" y="4600316"/>
            <a:ext cx="616518" cy="61651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pic>
        <p:nvPicPr>
          <p:cNvPr id="214" name="Google Shape;214;p8"/>
          <p:cNvPicPr preferRelativeResize="0"/>
          <p:nvPr/>
        </p:nvPicPr>
        <p:blipFill rotWithShape="1">
          <a:blip r:embed="rId3">
            <a:alphaModFix/>
          </a:blip>
          <a:srcRect t="70" b="1"/>
          <a:stretch/>
        </p:blipFill>
        <p:spPr>
          <a:xfrm>
            <a:off x="-1" y="0"/>
            <a:ext cx="12192000" cy="6858000"/>
          </a:xfrm>
          <a:prstGeom prst="rect">
            <a:avLst/>
          </a:prstGeom>
          <a:noFill/>
          <a:ln>
            <a:noFill/>
          </a:ln>
        </p:spPr>
      </p:pic>
      <p:pic>
        <p:nvPicPr>
          <p:cNvPr id="215" name="Google Shape;215;p8"/>
          <p:cNvPicPr preferRelativeResize="0"/>
          <p:nvPr/>
        </p:nvPicPr>
        <p:blipFill rotWithShape="1">
          <a:blip r:embed="rId4">
            <a:alphaModFix/>
          </a:blip>
          <a:srcRect/>
          <a:stretch/>
        </p:blipFill>
        <p:spPr>
          <a:xfrm>
            <a:off x="291101" y="200025"/>
            <a:ext cx="609599" cy="523623"/>
          </a:xfrm>
          <a:prstGeom prst="rect">
            <a:avLst/>
          </a:prstGeom>
          <a:noFill/>
          <a:ln>
            <a:noFill/>
          </a:ln>
        </p:spPr>
      </p:pic>
      <p:sp>
        <p:nvSpPr>
          <p:cNvPr id="216" name="Google Shape;216;p8"/>
          <p:cNvSpPr txBox="1"/>
          <p:nvPr/>
        </p:nvSpPr>
        <p:spPr>
          <a:xfrm>
            <a:off x="2144857" y="573465"/>
            <a:ext cx="7902300" cy="2555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200" b="0">
                <a:solidFill>
                  <a:schemeClr val="lt1"/>
                </a:solidFill>
                <a:latin typeface="Montserrat"/>
                <a:ea typeface="Montserrat"/>
                <a:cs typeface="Montserrat"/>
                <a:sym typeface="Montserrat"/>
              </a:rPr>
              <a:t>02.</a:t>
            </a:r>
            <a:endParaRPr/>
          </a:p>
          <a:p>
            <a:pPr marL="0" marR="0" lvl="0" indent="0" algn="ctr" rtl="0">
              <a:lnSpc>
                <a:spcPct val="100000"/>
              </a:lnSpc>
              <a:spcBef>
                <a:spcPts val="0"/>
              </a:spcBef>
              <a:spcAft>
                <a:spcPts val="0"/>
              </a:spcAft>
              <a:buNone/>
            </a:pPr>
            <a:r>
              <a:rPr lang="en-US" sz="3200" b="0">
                <a:solidFill>
                  <a:schemeClr val="lt1"/>
                </a:solidFill>
                <a:latin typeface="Montserrat"/>
                <a:ea typeface="Montserrat"/>
                <a:cs typeface="Montserrat"/>
                <a:sym typeface="Montserrat"/>
              </a:rPr>
              <a:t>ΕΠΙΠΤ</a:t>
            </a:r>
            <a:r>
              <a:rPr lang="en-US" sz="3200">
                <a:solidFill>
                  <a:schemeClr val="lt1"/>
                </a:solidFill>
                <a:latin typeface="Montserrat"/>
                <a:ea typeface="Montserrat"/>
                <a:cs typeface="Montserrat"/>
                <a:sym typeface="Montserrat"/>
              </a:rPr>
              <a:t>ΩΣΕΙΣ</a:t>
            </a:r>
            <a:r>
              <a:rPr lang="en-US" sz="3200" b="0">
                <a:solidFill>
                  <a:schemeClr val="lt1"/>
                </a:solidFill>
                <a:latin typeface="Montserrat"/>
                <a:ea typeface="Montserrat"/>
                <a:cs typeface="Montserrat"/>
                <a:sym typeface="Montserrat"/>
              </a:rPr>
              <a:t> ΤΩΝ ΑΣΤΙΚΩΝ ΠΟΛΙΤΙΚ</a:t>
            </a:r>
            <a:r>
              <a:rPr lang="en-US" sz="3200">
                <a:solidFill>
                  <a:schemeClr val="lt1"/>
                </a:solidFill>
                <a:latin typeface="Montserrat"/>
                <a:ea typeface="Montserrat"/>
                <a:cs typeface="Montserrat"/>
                <a:sym typeface="Montserrat"/>
              </a:rPr>
              <a:t>ΩΝ</a:t>
            </a:r>
            <a:r>
              <a:rPr lang="en-US" sz="3200" b="0">
                <a:solidFill>
                  <a:schemeClr val="lt1"/>
                </a:solidFill>
                <a:latin typeface="Montserrat"/>
                <a:ea typeface="Montserrat"/>
                <a:cs typeface="Montserrat"/>
                <a:sym typeface="Montserrat"/>
              </a:rPr>
              <a:t>, ΤΩΝ ΑΣΤΙΚΩΝ ΥΠΗΡΕΣΙ</a:t>
            </a:r>
            <a:r>
              <a:rPr lang="en-US" sz="3200">
                <a:solidFill>
                  <a:schemeClr val="lt1"/>
                </a:solidFill>
                <a:latin typeface="Montserrat"/>
                <a:ea typeface="Montserrat"/>
                <a:cs typeface="Montserrat"/>
                <a:sym typeface="Montserrat"/>
              </a:rPr>
              <a:t>ΩΝ</a:t>
            </a:r>
            <a:r>
              <a:rPr lang="en-US" sz="3200" b="0">
                <a:solidFill>
                  <a:schemeClr val="lt1"/>
                </a:solidFill>
                <a:latin typeface="Montserrat"/>
                <a:ea typeface="Montserrat"/>
                <a:cs typeface="Montserrat"/>
                <a:sym typeface="Montserrat"/>
              </a:rPr>
              <a:t> ΚΑΙ ΤΩΝ ΑΣΤΙΚΩΝ ΥΠΟΔΟΜ</a:t>
            </a:r>
            <a:r>
              <a:rPr lang="en-US" sz="3200">
                <a:solidFill>
                  <a:schemeClr val="lt1"/>
                </a:solidFill>
                <a:latin typeface="Montserrat"/>
                <a:ea typeface="Montserrat"/>
                <a:cs typeface="Montserrat"/>
                <a:sym typeface="Montserrat"/>
              </a:rPr>
              <a:t>ΩΝ</a:t>
            </a:r>
            <a:r>
              <a:rPr lang="en-US" sz="3200" b="0">
                <a:solidFill>
                  <a:schemeClr val="lt1"/>
                </a:solidFill>
                <a:latin typeface="Montserrat"/>
                <a:ea typeface="Montserrat"/>
                <a:cs typeface="Montserrat"/>
                <a:sym typeface="Montserrat"/>
              </a:rPr>
              <a:t> ΣΤΗΝ ΚΑΘΗΜΕΡΙΝ</a:t>
            </a:r>
            <a:r>
              <a:rPr lang="en-US" sz="3200">
                <a:solidFill>
                  <a:schemeClr val="lt1"/>
                </a:solidFill>
                <a:latin typeface="Montserrat"/>
                <a:ea typeface="Montserrat"/>
                <a:cs typeface="Montserrat"/>
                <a:sym typeface="Montserrat"/>
              </a:rPr>
              <a:t>Η</a:t>
            </a:r>
            <a:r>
              <a:rPr lang="en-US" sz="3200" b="0">
                <a:solidFill>
                  <a:schemeClr val="lt1"/>
                </a:solidFill>
                <a:latin typeface="Montserrat"/>
                <a:ea typeface="Montserrat"/>
                <a:cs typeface="Montserrat"/>
                <a:sym typeface="Montserrat"/>
              </a:rPr>
              <a:t> ΖΩ</a:t>
            </a:r>
            <a:r>
              <a:rPr lang="en-US" sz="3200">
                <a:solidFill>
                  <a:schemeClr val="lt1"/>
                </a:solidFill>
                <a:latin typeface="Montserrat"/>
                <a:ea typeface="Montserrat"/>
                <a:cs typeface="Montserrat"/>
                <a:sym typeface="Montserrat"/>
              </a:rPr>
              <a:t>Η</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9"/>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22" name="Google Shape;222;p9" descr="Uma imagem com ar livre, pôr do sol, grupo, bando&#10;&#10;Descrição gerada automaticamente"/>
          <p:cNvPicPr preferRelativeResize="0"/>
          <p:nvPr/>
        </p:nvPicPr>
        <p:blipFill rotWithShape="1">
          <a:blip r:embed="rId3">
            <a:alphaModFix amt="24000"/>
          </a:blip>
          <a:srcRect l="8" t="31" r="19"/>
          <a:stretch/>
        </p:blipFill>
        <p:spPr>
          <a:xfrm>
            <a:off x="0" y="31675"/>
            <a:ext cx="12192000" cy="6858000"/>
          </a:xfrm>
          <a:prstGeom prst="rect">
            <a:avLst/>
          </a:prstGeom>
          <a:noFill/>
          <a:ln>
            <a:noFill/>
          </a:ln>
        </p:spPr>
      </p:pic>
      <p:pic>
        <p:nvPicPr>
          <p:cNvPr id="223" name="Google Shape;223;p9"/>
          <p:cNvPicPr preferRelativeResize="0"/>
          <p:nvPr/>
        </p:nvPicPr>
        <p:blipFill rotWithShape="1">
          <a:blip r:embed="rId4">
            <a:alphaModFix/>
          </a:blip>
          <a:srcRect/>
          <a:stretch/>
        </p:blipFill>
        <p:spPr>
          <a:xfrm>
            <a:off x="291101" y="200025"/>
            <a:ext cx="609599" cy="523623"/>
          </a:xfrm>
          <a:prstGeom prst="rect">
            <a:avLst/>
          </a:prstGeom>
          <a:noFill/>
          <a:ln>
            <a:noFill/>
          </a:ln>
        </p:spPr>
      </p:pic>
      <p:cxnSp>
        <p:nvCxnSpPr>
          <p:cNvPr id="224" name="Google Shape;224;p9"/>
          <p:cNvCxnSpPr/>
          <p:nvPr/>
        </p:nvCxnSpPr>
        <p:spPr>
          <a:xfrm>
            <a:off x="5567362" y="2822762"/>
            <a:ext cx="1057275" cy="0"/>
          </a:xfrm>
          <a:prstGeom prst="straightConnector1">
            <a:avLst/>
          </a:prstGeom>
          <a:noFill/>
          <a:ln w="92075" cap="rnd" cmpd="sng">
            <a:solidFill>
              <a:schemeClr val="lt1"/>
            </a:solidFill>
            <a:prstDash val="solid"/>
            <a:miter lim="800000"/>
            <a:headEnd type="none" w="sm" len="sm"/>
            <a:tailEnd type="none" w="sm" len="sm"/>
          </a:ln>
        </p:spPr>
      </p:cxnSp>
      <p:sp>
        <p:nvSpPr>
          <p:cNvPr id="225" name="Google Shape;225;p9"/>
          <p:cNvSpPr txBox="1"/>
          <p:nvPr/>
        </p:nvSpPr>
        <p:spPr>
          <a:xfrm>
            <a:off x="2144856" y="3126912"/>
            <a:ext cx="7902300" cy="1077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200" b="1">
                <a:solidFill>
                  <a:schemeClr val="lt1"/>
                </a:solidFill>
                <a:latin typeface="Montserrat"/>
                <a:ea typeface="Montserrat"/>
                <a:cs typeface="Montserrat"/>
                <a:sym typeface="Montserrat"/>
              </a:rPr>
              <a:t>ΕΝΙΣΧΥΜΕΝΗ ΚΙΝΗΤΙΚΟΤΗΤΑ ΚΑΙ ΠΡΟΣΒΑΣΙΜΟΤΗΤΑ</a:t>
            </a:r>
            <a:endParaRPr sz="3200" b="0">
              <a:solidFill>
                <a:schemeClr val="lt1"/>
              </a:solidFill>
              <a:latin typeface="Montserrat"/>
              <a:ea typeface="Montserrat"/>
              <a:cs typeface="Montserrat"/>
              <a:sym typeface="Montserrat"/>
            </a:endParaRPr>
          </a:p>
        </p:txBody>
      </p:sp>
    </p:spTree>
  </p:cSld>
  <p:clrMapOvr>
    <a:masterClrMapping/>
  </p:clrMapOvr>
</p:sld>
</file>

<file path=ppt/theme/theme1.xml><?xml version="1.0" encoding="utf-8"?>
<a:theme xmlns:a="http://schemas.openxmlformats.org/drawingml/2006/main" name="Tema do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1087</Words>
  <Application>Microsoft Office PowerPoint</Application>
  <PresentationFormat>Ecrã Panorâmico</PresentationFormat>
  <Paragraphs>105</Paragraphs>
  <Slides>34</Slides>
  <Notes>34</Notes>
  <HiddenSlides>0</HiddenSlides>
  <MMClips>0</MMClips>
  <ScaleCrop>false</ScaleCrop>
  <HeadingPairs>
    <vt:vector size="6" baseType="variant">
      <vt:variant>
        <vt:lpstr>Tipos de letra usados</vt:lpstr>
      </vt:variant>
      <vt:variant>
        <vt:i4>4</vt:i4>
      </vt:variant>
      <vt:variant>
        <vt:lpstr>Tema</vt:lpstr>
      </vt:variant>
      <vt:variant>
        <vt:i4>1</vt:i4>
      </vt:variant>
      <vt:variant>
        <vt:lpstr>Títulos dos diapositivos</vt:lpstr>
      </vt:variant>
      <vt:variant>
        <vt:i4>34</vt:i4>
      </vt:variant>
    </vt:vector>
  </HeadingPairs>
  <TitlesOfParts>
    <vt:vector size="39" baseType="lpstr">
      <vt:lpstr>Montserrat</vt:lpstr>
      <vt:lpstr>Montserrat SemiBold</vt:lpstr>
      <vt:lpstr>Arial</vt:lpstr>
      <vt:lpstr>Calibri</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Filipe Ribeiro</dc:creator>
  <cp:lastModifiedBy>Catarina Tavares</cp:lastModifiedBy>
  <cp:revision>1</cp:revision>
  <dcterms:created xsi:type="dcterms:W3CDTF">2023-04-14T10:54:15Z</dcterms:created>
  <dcterms:modified xsi:type="dcterms:W3CDTF">2024-08-21T14:12:38Z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787152</vt:lpwstr>
  </property>
  <property fmtid="{D5CDD505-2E9C-101B-9397-08002B2CF9AE}" pid="3" name="NXPowerLiteSettings">
    <vt:lpwstr>F7000400038000</vt:lpwstr>
  </property>
  <property fmtid="{D5CDD505-2E9C-101B-9397-08002B2CF9AE}" pid="4" name="NXPowerLiteVersion">
    <vt:lpwstr>S10.2.0</vt:lpwstr>
  </property>
</Properties>
</file>